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8"/>
  </p:notesMasterIdLst>
  <p:sldIdLst>
    <p:sldId id="257" r:id="rId2"/>
    <p:sldId id="319" r:id="rId3"/>
    <p:sldId id="259" r:id="rId4"/>
    <p:sldId id="296" r:id="rId5"/>
    <p:sldId id="305" r:id="rId6"/>
    <p:sldId id="303" r:id="rId7"/>
    <p:sldId id="297" r:id="rId8"/>
    <p:sldId id="304" r:id="rId9"/>
    <p:sldId id="293" r:id="rId10"/>
    <p:sldId id="294" r:id="rId11"/>
    <p:sldId id="277" r:id="rId12"/>
    <p:sldId id="275" r:id="rId13"/>
    <p:sldId id="276" r:id="rId14"/>
    <p:sldId id="306" r:id="rId15"/>
    <p:sldId id="307" r:id="rId16"/>
    <p:sldId id="300" r:id="rId17"/>
    <p:sldId id="301" r:id="rId18"/>
    <p:sldId id="302" r:id="rId19"/>
    <p:sldId id="308" r:id="rId20"/>
    <p:sldId id="309" r:id="rId21"/>
    <p:sldId id="310" r:id="rId22"/>
    <p:sldId id="282" r:id="rId23"/>
    <p:sldId id="284" r:id="rId24"/>
    <p:sldId id="285" r:id="rId25"/>
    <p:sldId id="286" r:id="rId26"/>
    <p:sldId id="311" r:id="rId27"/>
    <p:sldId id="312" r:id="rId28"/>
    <p:sldId id="313" r:id="rId29"/>
    <p:sldId id="273" r:id="rId30"/>
    <p:sldId id="280" r:id="rId31"/>
    <p:sldId id="314" r:id="rId32"/>
    <p:sldId id="315" r:id="rId33"/>
    <p:sldId id="274" r:id="rId34"/>
    <p:sldId id="292" r:id="rId35"/>
    <p:sldId id="287" r:id="rId36"/>
    <p:sldId id="281" r:id="rId37"/>
    <p:sldId id="278" r:id="rId38"/>
    <p:sldId id="288" r:id="rId39"/>
    <p:sldId id="316" r:id="rId40"/>
    <p:sldId id="298" r:id="rId41"/>
    <p:sldId id="317" r:id="rId42"/>
    <p:sldId id="289" r:id="rId43"/>
    <p:sldId id="290" r:id="rId44"/>
    <p:sldId id="291" r:id="rId45"/>
    <p:sldId id="318" r:id="rId46"/>
    <p:sldId id="272" r:id="rId47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Objects="1">
      <p:cViewPr>
        <p:scale>
          <a:sx n="66" d="100"/>
          <a:sy n="66" d="100"/>
        </p:scale>
        <p:origin x="-1488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E62824-DD8C-4EE7-A466-32FB73EB9B2E}" type="datetimeFigureOut">
              <a:rPr lang="de-DE" smtClean="0"/>
              <a:pPr/>
              <a:t>29.05.2016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8D17F7-AD82-4DBC-BB58-1B84BE1C13BC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leichschenkliges Dreieck 6"/>
          <p:cNvSpPr/>
          <p:nvPr userDrawn="1"/>
        </p:nvSpPr>
        <p:spPr>
          <a:xfrm>
            <a:off x="508" y="5445224"/>
            <a:ext cx="9144000" cy="1440160"/>
          </a:xfrm>
          <a:prstGeom prst="triangle">
            <a:avLst>
              <a:gd name="adj" fmla="val 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Gleichschenkliges Dreieck 7"/>
          <p:cNvSpPr/>
          <p:nvPr userDrawn="1"/>
        </p:nvSpPr>
        <p:spPr>
          <a:xfrm>
            <a:off x="-508" y="5877274"/>
            <a:ext cx="7992888" cy="980727"/>
          </a:xfrm>
          <a:prstGeom prst="triangle">
            <a:avLst>
              <a:gd name="adj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>
              <a:latin typeface="Century Gothic" pitchFamily="34" charset="0"/>
            </a:endParaRPr>
          </a:p>
        </p:txBody>
      </p:sp>
      <p:sp>
        <p:nvSpPr>
          <p:cNvPr id="9" name="Gleichschenkliges Dreieck 8"/>
          <p:cNvSpPr/>
          <p:nvPr userDrawn="1"/>
        </p:nvSpPr>
        <p:spPr>
          <a:xfrm flipH="1">
            <a:off x="5796136" y="4545125"/>
            <a:ext cx="3347864" cy="2340260"/>
          </a:xfrm>
          <a:prstGeom prst="triangle">
            <a:avLst>
              <a:gd name="adj" fmla="val 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Gleichschenkliges Dreieck 9"/>
          <p:cNvSpPr/>
          <p:nvPr userDrawn="1"/>
        </p:nvSpPr>
        <p:spPr>
          <a:xfrm flipH="1">
            <a:off x="41138" y="5445226"/>
            <a:ext cx="9103370" cy="1412775"/>
          </a:xfrm>
          <a:prstGeom prst="triangle">
            <a:avLst>
              <a:gd name="adj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>
              <a:latin typeface="Century Gothic" pitchFamily="34" charset="0"/>
            </a:endParaRPr>
          </a:p>
        </p:txBody>
      </p:sp>
      <p:sp>
        <p:nvSpPr>
          <p:cNvPr id="12" name="Titel 1"/>
          <p:cNvSpPr>
            <a:spLocks noGrp="1"/>
          </p:cNvSpPr>
          <p:nvPr userDrawn="1">
            <p:ph type="ctrTitle"/>
          </p:nvPr>
        </p:nvSpPr>
        <p:spPr>
          <a:xfrm>
            <a:off x="685800" y="1484785"/>
            <a:ext cx="7772400" cy="1470025"/>
          </a:xfrm>
        </p:spPr>
        <p:txBody>
          <a:bodyPr>
            <a:normAutofit/>
          </a:bodyPr>
          <a:lstStyle/>
          <a:p>
            <a:r>
              <a:rPr lang="de-DE" sz="4800" b="1" dirty="0" smtClean="0">
                <a:latin typeface="Century Gothic" pitchFamily="34" charset="0"/>
              </a:rPr>
              <a:t>Ketsch - Umwelt</a:t>
            </a:r>
            <a:endParaRPr lang="de-DE" sz="4800" b="1" dirty="0">
              <a:latin typeface="Century Gothic" pitchFamily="34" charset="0"/>
            </a:endParaRPr>
          </a:p>
        </p:txBody>
      </p:sp>
      <p:sp>
        <p:nvSpPr>
          <p:cNvPr id="13" name="Rechteck 12"/>
          <p:cNvSpPr/>
          <p:nvPr userDrawn="1"/>
        </p:nvSpPr>
        <p:spPr>
          <a:xfrm>
            <a:off x="0" y="6408712"/>
            <a:ext cx="5112060" cy="47667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1400" dirty="0">
              <a:latin typeface="Century Gothic" pitchFamily="34" charset="0"/>
            </a:endParaRPr>
          </a:p>
        </p:txBody>
      </p:sp>
      <p:sp>
        <p:nvSpPr>
          <p:cNvPr id="14" name="Rechteck 13"/>
          <p:cNvSpPr/>
          <p:nvPr userDrawn="1"/>
        </p:nvSpPr>
        <p:spPr>
          <a:xfrm>
            <a:off x="4031940" y="6408712"/>
            <a:ext cx="5112060" cy="47667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de-DE" sz="1400" dirty="0">
              <a:latin typeface="Century Gothic" pitchFamily="34" charset="0"/>
            </a:endParaRPr>
          </a:p>
        </p:txBody>
      </p:sp>
      <p:sp>
        <p:nvSpPr>
          <p:cNvPr id="15" name="Rechteck 14"/>
          <p:cNvSpPr/>
          <p:nvPr userDrawn="1"/>
        </p:nvSpPr>
        <p:spPr>
          <a:xfrm>
            <a:off x="1836204" y="6408712"/>
            <a:ext cx="5112060" cy="47667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>
              <a:latin typeface="Century Gothic" pitchFamily="34" charset="0"/>
            </a:endParaRPr>
          </a:p>
        </p:txBody>
      </p:sp>
      <p:sp>
        <p:nvSpPr>
          <p:cNvPr id="16" name="Ellipse 15"/>
          <p:cNvSpPr/>
          <p:nvPr userDrawn="1"/>
        </p:nvSpPr>
        <p:spPr>
          <a:xfrm>
            <a:off x="2879812" y="5121189"/>
            <a:ext cx="1152128" cy="1093676"/>
          </a:xfrm>
          <a:prstGeom prst="ellipse">
            <a:avLst/>
          </a:prstGeom>
          <a:blipFill>
            <a:blip r:embed="rId2" cstate="screen"/>
            <a:stretch>
              <a:fillRect/>
            </a:stretch>
          </a:blip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Untertitel 17"/>
          <p:cNvSpPr>
            <a:spLocks noGrp="1"/>
          </p:cNvSpPr>
          <p:nvPr userDrawn="1">
            <p:ph type="subTitle" idx="1"/>
          </p:nvPr>
        </p:nvSpPr>
        <p:spPr>
          <a:xfrm>
            <a:off x="1371600" y="2888940"/>
            <a:ext cx="6400800" cy="1752600"/>
          </a:xfrm>
        </p:spPr>
        <p:txBody>
          <a:bodyPr/>
          <a:lstStyle>
            <a:lvl1pPr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de-DE" dirty="0" smtClean="0"/>
              <a:t>Themenpräsentation</a:t>
            </a:r>
          </a:p>
          <a:p>
            <a:r>
              <a:rPr lang="de-DE" dirty="0" smtClean="0"/>
              <a:t>24.10.2014</a:t>
            </a:r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077D6-5CA9-4C06-920A-3B874CF8EEC4}" type="datetime1">
              <a:rPr lang="de-DE" smtClean="0"/>
              <a:pPr/>
              <a:t>29.05.2016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Ketsch - Umwelt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413F4-45D7-413D-9EFA-8987E7406FD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CBB1A-71B7-45CF-94C3-9A8953289988}" type="datetime1">
              <a:rPr lang="de-DE" smtClean="0"/>
              <a:pPr/>
              <a:t>29.05.2016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Ketsch - Umwelt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413F4-45D7-413D-9EFA-8987E7406FD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leichschenkliges Dreieck 6"/>
          <p:cNvSpPr/>
          <p:nvPr userDrawn="1"/>
        </p:nvSpPr>
        <p:spPr>
          <a:xfrm>
            <a:off x="508" y="6306185"/>
            <a:ext cx="9144000" cy="579199"/>
          </a:xfrm>
          <a:prstGeom prst="triangle">
            <a:avLst>
              <a:gd name="adj" fmla="val 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Gleichschenkliges Dreieck 7"/>
          <p:cNvSpPr/>
          <p:nvPr userDrawn="1"/>
        </p:nvSpPr>
        <p:spPr>
          <a:xfrm>
            <a:off x="-508" y="6436095"/>
            <a:ext cx="7992888" cy="449289"/>
          </a:xfrm>
          <a:prstGeom prst="triangle">
            <a:avLst>
              <a:gd name="adj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>
              <a:latin typeface="Century Gothic" pitchFamily="34" charset="0"/>
            </a:endParaRPr>
          </a:p>
        </p:txBody>
      </p:sp>
      <p:sp>
        <p:nvSpPr>
          <p:cNvPr id="9" name="Gleichschenkliges Dreieck 8"/>
          <p:cNvSpPr/>
          <p:nvPr userDrawn="1"/>
        </p:nvSpPr>
        <p:spPr>
          <a:xfrm flipH="1">
            <a:off x="5796136" y="6306186"/>
            <a:ext cx="3347864" cy="579198"/>
          </a:xfrm>
          <a:prstGeom prst="triangle">
            <a:avLst>
              <a:gd name="adj" fmla="val 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Gleichschenkliges Dreieck 9"/>
          <p:cNvSpPr/>
          <p:nvPr userDrawn="1"/>
        </p:nvSpPr>
        <p:spPr>
          <a:xfrm flipH="1">
            <a:off x="41138" y="6453336"/>
            <a:ext cx="9103370" cy="437132"/>
          </a:xfrm>
          <a:prstGeom prst="triangle">
            <a:avLst>
              <a:gd name="adj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>
              <a:latin typeface="Century Gothic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508" y="0"/>
            <a:ext cx="9145016" cy="974528"/>
          </a:xfrm>
        </p:spPr>
        <p:txBody>
          <a:bodyPr>
            <a:noAutofit/>
          </a:bodyPr>
          <a:lstStyle>
            <a:lvl1pPr>
              <a:defRPr sz="3600">
                <a:latin typeface="Century Gothic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>
                <a:latin typeface="Century Gothic" pitchFamily="34" charset="0"/>
              </a:defRPr>
            </a:lvl1pPr>
            <a:lvl2pPr>
              <a:defRPr sz="2400">
                <a:latin typeface="Century Gothic" pitchFamily="34" charset="0"/>
              </a:defRPr>
            </a:lvl2pPr>
            <a:lvl3pPr>
              <a:defRPr sz="2000">
                <a:latin typeface="Century Gothic" pitchFamily="34" charset="0"/>
              </a:defRPr>
            </a:lvl3pPr>
            <a:lvl4pPr>
              <a:defRPr sz="1800">
                <a:latin typeface="Century Gothic" pitchFamily="34" charset="0"/>
              </a:defRPr>
            </a:lvl4pPr>
            <a:lvl5pPr>
              <a:defRPr sz="1800">
                <a:latin typeface="Century Gothic" pitchFamily="34" charset="0"/>
              </a:defRPr>
            </a:lvl5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4" name="Rechteck 13"/>
          <p:cNvSpPr/>
          <p:nvPr userDrawn="1"/>
        </p:nvSpPr>
        <p:spPr>
          <a:xfrm>
            <a:off x="0" y="974528"/>
            <a:ext cx="6948264" cy="144016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 userDrawn="1"/>
        </p:nvSpPr>
        <p:spPr>
          <a:xfrm>
            <a:off x="6948264" y="975205"/>
            <a:ext cx="2195736" cy="1433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Ellipse 18"/>
          <p:cNvSpPr/>
          <p:nvPr userDrawn="1"/>
        </p:nvSpPr>
        <p:spPr>
          <a:xfrm>
            <a:off x="7992380" y="51521"/>
            <a:ext cx="1080120" cy="979511"/>
          </a:xfrm>
          <a:prstGeom prst="ellipse">
            <a:avLst/>
          </a:prstGeom>
          <a:blipFill>
            <a:blip r:embed="rId2" cstate="screen"/>
            <a:stretch>
              <a:fillRect/>
            </a:stretch>
          </a:blip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15516" y="6408712"/>
            <a:ext cx="2133600" cy="365125"/>
          </a:xfrm>
        </p:spPr>
        <p:txBody>
          <a:bodyPr anchor="b"/>
          <a:lstStyle>
            <a:lvl1pPr>
              <a:defRPr sz="105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fld id="{312D483A-BAE1-46EC-9DE9-703B752190EB}" type="datetime1">
              <a:rPr lang="de-DE" smtClean="0"/>
              <a:pPr/>
              <a:t>29.05.2016</a:t>
            </a:fld>
            <a:endParaRPr lang="de-DE" dirty="0"/>
          </a:p>
        </p:txBody>
      </p:sp>
      <p:sp>
        <p:nvSpPr>
          <p:cNvPr id="20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448252"/>
            <a:ext cx="2133600" cy="365125"/>
          </a:xfrm>
        </p:spPr>
        <p:txBody>
          <a:bodyPr anchor="b"/>
          <a:lstStyle>
            <a:lvl1pPr>
              <a:defRPr sz="105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de-DE" dirty="0" smtClean="0"/>
              <a:t>Seite </a:t>
            </a:r>
            <a:fld id="{DE7413F4-45D7-413D-9EFA-8987E7406FD4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31F12-38FE-4243-A205-0AB9CC28F737}" type="datetime1">
              <a:rPr lang="de-DE" smtClean="0"/>
              <a:pPr/>
              <a:t>29.05.2016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Ketsch - Umwelt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413F4-45D7-413D-9EFA-8987E7406FD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F524D-3F9E-45EB-A1CE-6B7EBE3FC355}" type="datetime1">
              <a:rPr lang="de-DE" smtClean="0"/>
              <a:pPr/>
              <a:t>29.05.2016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Ketsch - Umwelt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413F4-45D7-413D-9EFA-8987E7406FD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8D2FA-BC92-4DAB-8DDE-D3DA2443B471}" type="datetime1">
              <a:rPr lang="de-DE" smtClean="0"/>
              <a:pPr/>
              <a:t>29.05.2016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Ketsch - Umwelt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413F4-45D7-413D-9EFA-8987E7406FD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B003C-8D6B-4FBE-B8FC-174FB9092603}" type="datetime1">
              <a:rPr lang="de-DE" smtClean="0"/>
              <a:pPr/>
              <a:t>29.05.2016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Ketsch - Umwelt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413F4-45D7-413D-9EFA-8987E7406FD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C9DC0-3718-4771-B10B-93CA88DB8FB9}" type="datetime1">
              <a:rPr lang="de-DE" smtClean="0"/>
              <a:pPr/>
              <a:t>29.05.2016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Ketsch - Umwelt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413F4-45D7-413D-9EFA-8987E7406FD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23DC5-2E68-4EAB-A65E-03A318032E0C}" type="datetime1">
              <a:rPr lang="de-DE" smtClean="0"/>
              <a:pPr/>
              <a:t>29.05.2016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Ketsch - Umwelt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413F4-45D7-413D-9EFA-8987E7406FD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3CAA6-71C1-4397-A9F0-6A629D57B323}" type="datetime1">
              <a:rPr lang="de-DE" smtClean="0"/>
              <a:pPr/>
              <a:t>29.05.2016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Ketsch - Umwelt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413F4-45D7-413D-9EFA-8987E7406FD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CB685-CA08-4FDE-A4FA-591262FA2F1E}" type="datetime1">
              <a:rPr lang="de-DE" smtClean="0"/>
              <a:pPr/>
              <a:t>29.05.2016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Ketsch - Umwelt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413F4-45D7-413D-9EFA-8987E7406FD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Imp_3436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508" y="0"/>
            <a:ext cx="9144000" cy="6096000"/>
          </a:xfrm>
          <a:prstGeom prst="rect">
            <a:avLst/>
          </a:prstGeom>
        </p:spPr>
      </p:pic>
      <p:sp>
        <p:nvSpPr>
          <p:cNvPr id="11" name="Gleichschenkliges Dreieck 10"/>
          <p:cNvSpPr/>
          <p:nvPr/>
        </p:nvSpPr>
        <p:spPr>
          <a:xfrm>
            <a:off x="508" y="5445224"/>
            <a:ext cx="9144000" cy="1440160"/>
          </a:xfrm>
          <a:prstGeom prst="triangle">
            <a:avLst>
              <a:gd name="adj" fmla="val 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Gleichschenkliges Dreieck 16"/>
          <p:cNvSpPr/>
          <p:nvPr/>
        </p:nvSpPr>
        <p:spPr>
          <a:xfrm>
            <a:off x="-508" y="5877274"/>
            <a:ext cx="7992888" cy="980727"/>
          </a:xfrm>
          <a:prstGeom prst="triangle">
            <a:avLst>
              <a:gd name="adj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>
              <a:latin typeface="Century Gothic" pitchFamily="34" charset="0"/>
            </a:endParaRPr>
          </a:p>
        </p:txBody>
      </p:sp>
      <p:sp>
        <p:nvSpPr>
          <p:cNvPr id="12" name="Gleichschenkliges Dreieck 11"/>
          <p:cNvSpPr/>
          <p:nvPr/>
        </p:nvSpPr>
        <p:spPr>
          <a:xfrm flipH="1">
            <a:off x="5796136" y="4545125"/>
            <a:ext cx="3347864" cy="2340260"/>
          </a:xfrm>
          <a:prstGeom prst="triangle">
            <a:avLst>
              <a:gd name="adj" fmla="val 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Gleichschenkliges Dreieck 15"/>
          <p:cNvSpPr/>
          <p:nvPr/>
        </p:nvSpPr>
        <p:spPr>
          <a:xfrm flipH="1">
            <a:off x="41138" y="5445226"/>
            <a:ext cx="9103370" cy="1412775"/>
          </a:xfrm>
          <a:prstGeom prst="triangle">
            <a:avLst>
              <a:gd name="adj" fmla="val 0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>
              <a:latin typeface="Century Gothic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0" y="6408712"/>
            <a:ext cx="5112060" cy="47667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sz="1400" dirty="0">
              <a:latin typeface="Century Gothic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4031940" y="6408712"/>
            <a:ext cx="5112060" cy="47667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de-DE" sz="1400" dirty="0">
              <a:latin typeface="Century Gothic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1836204" y="6408712"/>
            <a:ext cx="5112060" cy="47667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>
              <a:latin typeface="Century Gothic" pitchFamily="34" charset="0"/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2879812" y="5121189"/>
            <a:ext cx="1152128" cy="1093676"/>
          </a:xfrm>
          <a:prstGeom prst="ellipse">
            <a:avLst/>
          </a:prstGeom>
          <a:blipFill>
            <a:blip r:embed="rId3" cstate="screen"/>
            <a:stretch>
              <a:fillRect/>
            </a:stretch>
          </a:blip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378807" y="296652"/>
            <a:ext cx="838639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88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Rheininsel Ketsch</a:t>
            </a:r>
            <a:endParaRPr lang="de-DE" sz="88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-508" y="3219941"/>
            <a:ext cx="914400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buNone/>
            </a:pPr>
            <a:r>
              <a:rPr lang="de-DE" sz="5400" b="1" dirty="0" smtClean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Austausch </a:t>
            </a:r>
            <a:br>
              <a:rPr lang="de-DE" sz="5400" b="1" dirty="0" smtClean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5400" b="1" dirty="0" smtClean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Forst </a:t>
            </a:r>
            <a:r>
              <a:rPr lang="de-DE" sz="5400" b="1" dirty="0" smtClean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Umweltstammtisch </a:t>
            </a:r>
          </a:p>
          <a:p>
            <a:pPr algn="ctr">
              <a:buNone/>
            </a:pPr>
            <a:r>
              <a:rPr lang="de-DE" sz="5400" b="1" dirty="0" smtClean="0">
                <a:ln>
                  <a:solidFill>
                    <a:srgbClr val="00B05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30.5.2016</a:t>
            </a:r>
            <a:endParaRPr lang="de-DE" sz="5400" b="1" dirty="0">
              <a:ln>
                <a:solidFill>
                  <a:srgbClr val="00B05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www.rheininsel-ketsch.de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D483A-BAE1-46EC-9DE9-703B752190EB}" type="datetime1">
              <a:rPr lang="de-DE" smtClean="0"/>
              <a:pPr/>
              <a:t>29.05.2016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DE7413F4-45D7-413D-9EFA-8987E7406FD4}" type="slidenum">
              <a:rPr lang="de-DE" smtClean="0"/>
              <a:pPr/>
              <a:t>10</a:t>
            </a:fld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15516" y="1268760"/>
            <a:ext cx="6660740" cy="3232955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1" name="Grafik 10" descr="IMG_3921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302932" y="3129136"/>
            <a:ext cx="3383868" cy="2255912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3" name="Grafik 12" descr="IMG_3909.JPG"/>
          <p:cNvPicPr>
            <a:picLocks noChangeAspect="1"/>
          </p:cNvPicPr>
          <p:nvPr/>
        </p:nvPicPr>
        <p:blipFill>
          <a:blip r:embed="rId4" cstate="print"/>
          <a:srcRect l="6294" t="21060" b="17913"/>
          <a:stretch>
            <a:fillRect/>
          </a:stretch>
        </p:blipFill>
        <p:spPr>
          <a:xfrm>
            <a:off x="395536" y="4317268"/>
            <a:ext cx="3344219" cy="1451992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0" name="Grafik 9" descr="Helmknabenkraut_2016_05_26_02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3311860" y="4581128"/>
            <a:ext cx="2916324" cy="1944216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Beobachtungen</a:t>
            </a:r>
            <a:endParaRPr lang="de-DE" dirty="0"/>
          </a:p>
        </p:txBody>
      </p:sp>
      <p:pic>
        <p:nvPicPr>
          <p:cNvPr id="21" name="Grafik 20" descr="Das_aktuelle_Bild_2015_07_05_01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144524" y="1196752"/>
            <a:ext cx="2376384" cy="1584256"/>
          </a:xfrm>
          <a:prstGeom prst="rect">
            <a:avLst/>
          </a:prstGeom>
        </p:spPr>
      </p:pic>
      <p:pic>
        <p:nvPicPr>
          <p:cNvPr id="22" name="Grafik 21" descr="Das_aktuelle_Bild_2015_08_29_01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207464" y="1196752"/>
            <a:ext cx="2376384" cy="1584256"/>
          </a:xfrm>
          <a:prstGeom prst="rect">
            <a:avLst/>
          </a:prstGeom>
        </p:spPr>
      </p:pic>
      <p:pic>
        <p:nvPicPr>
          <p:cNvPr id="23" name="Grafik 22" descr="Das_aktuelle_Bild_2015_08_29_02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559412" y="1196752"/>
            <a:ext cx="2376384" cy="1584256"/>
          </a:xfrm>
          <a:prstGeom prst="rect">
            <a:avLst/>
          </a:prstGeom>
        </p:spPr>
      </p:pic>
      <p:pic>
        <p:nvPicPr>
          <p:cNvPr id="24" name="Grafik 23" descr="Das_aktuelle_Bild_2015_10_18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923988" y="1196752"/>
            <a:ext cx="2376384" cy="1584256"/>
          </a:xfrm>
          <a:prstGeom prst="rect">
            <a:avLst/>
          </a:prstGeom>
        </p:spPr>
      </p:pic>
      <p:pic>
        <p:nvPicPr>
          <p:cNvPr id="25" name="Grafik 24" descr="Das_aktuelle_Bild_2015_11_01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-144524" y="2924864"/>
            <a:ext cx="2376384" cy="1584256"/>
          </a:xfrm>
          <a:prstGeom prst="rect">
            <a:avLst/>
          </a:prstGeom>
        </p:spPr>
      </p:pic>
      <p:pic>
        <p:nvPicPr>
          <p:cNvPr id="27" name="Grafik 26" descr="Das_aktuelle_Bild_2015_11_22_01.JP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2207464" y="2924864"/>
            <a:ext cx="2376384" cy="1584256"/>
          </a:xfrm>
          <a:prstGeom prst="rect">
            <a:avLst/>
          </a:prstGeom>
        </p:spPr>
      </p:pic>
      <p:pic>
        <p:nvPicPr>
          <p:cNvPr id="29" name="Grafik 28" descr="Das_aktuelle_Bild_2015_12_29.JP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4559412" y="2924864"/>
            <a:ext cx="2376384" cy="1584256"/>
          </a:xfrm>
          <a:prstGeom prst="rect">
            <a:avLst/>
          </a:prstGeom>
        </p:spPr>
      </p:pic>
      <p:pic>
        <p:nvPicPr>
          <p:cNvPr id="30" name="Grafik 29" descr="Das_aktuelle_Bild_2016_01_17.JPG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6923988" y="2924864"/>
            <a:ext cx="2376384" cy="1584256"/>
          </a:xfrm>
          <a:prstGeom prst="rect">
            <a:avLst/>
          </a:prstGeom>
        </p:spPr>
      </p:pic>
      <p:pic>
        <p:nvPicPr>
          <p:cNvPr id="31" name="Grafik 30" descr="Das_aktuelle_Bild_2016_02_27_1.JPG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-144524" y="4664864"/>
            <a:ext cx="2376384" cy="1584256"/>
          </a:xfrm>
          <a:prstGeom prst="rect">
            <a:avLst/>
          </a:prstGeom>
        </p:spPr>
      </p:pic>
      <p:pic>
        <p:nvPicPr>
          <p:cNvPr id="32" name="Grafik 31" descr="Das_aktuelle_Bild_2016_02_27_2.JPG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2214248" y="4664864"/>
            <a:ext cx="2376384" cy="1584256"/>
          </a:xfrm>
          <a:prstGeom prst="rect">
            <a:avLst/>
          </a:prstGeom>
        </p:spPr>
      </p:pic>
      <p:pic>
        <p:nvPicPr>
          <p:cNvPr id="33" name="Grafik 32" descr="Das_aktuelle_Bild_2016_04_10_01.JPG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4559412" y="4664864"/>
            <a:ext cx="2376384" cy="1584256"/>
          </a:xfrm>
          <a:prstGeom prst="rect">
            <a:avLst/>
          </a:prstGeom>
        </p:spPr>
      </p:pic>
      <p:pic>
        <p:nvPicPr>
          <p:cNvPr id="34" name="Grafik 33" descr="Das_aktuelle_Bild_2016_05_17_01.JPG"/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>
            <a:off x="6923988" y="4664864"/>
            <a:ext cx="2376384" cy="1584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D483A-BAE1-46EC-9DE9-703B752190EB}" type="datetime1">
              <a:rPr lang="de-DE" smtClean="0"/>
              <a:pPr/>
              <a:t>29.05.2016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DE7413F4-45D7-413D-9EFA-8987E7406FD4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508" y="0"/>
            <a:ext cx="9144508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D483A-BAE1-46EC-9DE9-703B752190EB}" type="datetime1">
              <a:rPr lang="de-DE" smtClean="0"/>
              <a:pPr/>
              <a:t>29.05.2016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DE7413F4-45D7-413D-9EFA-8987E7406FD4}" type="slidenum">
              <a:rPr lang="de-DE" smtClean="0"/>
              <a:pPr/>
              <a:t>13</a:t>
            </a:fld>
            <a:endParaRPr lang="de-DE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508" y="8620"/>
            <a:ext cx="9145016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Century Gothic" pitchFamily="34" charset="0"/>
              </a:rPr>
              <a:t>Agenda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400" dirty="0" smtClean="0">
                <a:latin typeface="Century Gothic" pitchFamily="34" charset="0"/>
              </a:rPr>
              <a:t>Begrüßung</a:t>
            </a:r>
          </a:p>
          <a:p>
            <a:endParaRPr lang="de-DE" sz="2400" dirty="0" smtClean="0"/>
          </a:p>
          <a:p>
            <a:r>
              <a:rPr lang="de-DE" sz="2400" dirty="0" smtClean="0"/>
              <a:t>Vorstellung: Themengruppe Rheininsel Ketsch des Umweltstammtisch e.V.</a:t>
            </a:r>
          </a:p>
          <a:p>
            <a:pPr>
              <a:buNone/>
            </a:pPr>
            <a:endParaRPr lang="de-DE" sz="2400" dirty="0" smtClean="0">
              <a:latin typeface="Century Gothic" pitchFamily="34" charset="0"/>
            </a:endParaRPr>
          </a:p>
          <a:p>
            <a:r>
              <a:rPr lang="de-DE" sz="2400" b="1" dirty="0" smtClean="0">
                <a:solidFill>
                  <a:schemeClr val="accent3">
                    <a:lumMod val="50000"/>
                  </a:schemeClr>
                </a:solidFill>
                <a:latin typeface="Century Gothic" pitchFamily="34" charset="0"/>
              </a:rPr>
              <a:t>Zusammenarbeit</a:t>
            </a:r>
          </a:p>
          <a:p>
            <a:pPr lvl="1"/>
            <a:r>
              <a:rPr lang="de-DE" sz="1800" b="1" dirty="0" smtClean="0">
                <a:solidFill>
                  <a:schemeClr val="accent3">
                    <a:lumMod val="50000"/>
                  </a:schemeClr>
                </a:solidFill>
                <a:latin typeface="Century Gothic" pitchFamily="34" charset="0"/>
              </a:rPr>
              <a:t>gegenseitige Interessen und Erwartungen</a:t>
            </a:r>
          </a:p>
          <a:p>
            <a:pPr lvl="1"/>
            <a:r>
              <a:rPr lang="de-DE" sz="1800" b="1" dirty="0" smtClean="0">
                <a:solidFill>
                  <a:schemeClr val="accent3">
                    <a:lumMod val="50000"/>
                  </a:schemeClr>
                </a:solidFill>
              </a:rPr>
              <a:t>Kommunikationswege</a:t>
            </a:r>
            <a:endParaRPr lang="de-DE" sz="1800" b="1" dirty="0" smtClean="0">
              <a:solidFill>
                <a:schemeClr val="accent3">
                  <a:lumMod val="50000"/>
                </a:schemeClr>
              </a:solidFill>
              <a:latin typeface="Century Gothic" pitchFamily="34" charset="0"/>
            </a:endParaRPr>
          </a:p>
          <a:p>
            <a:pPr lvl="1">
              <a:buNone/>
            </a:pPr>
            <a:endParaRPr lang="de-DE" sz="1800" dirty="0" smtClean="0">
              <a:latin typeface="Century Gothic" pitchFamily="34" charset="0"/>
            </a:endParaRPr>
          </a:p>
          <a:p>
            <a:r>
              <a:rPr lang="de-DE" sz="2400" dirty="0" smtClean="0"/>
              <a:t>Fragenliste und Themengebiete</a:t>
            </a:r>
          </a:p>
          <a:p>
            <a:pPr lvl="1"/>
            <a:r>
              <a:rPr lang="de-DE" sz="2000" dirty="0" smtClean="0"/>
              <a:t>mögliche gemeinsame Aktionen und Projekte</a:t>
            </a:r>
          </a:p>
          <a:p>
            <a:endParaRPr lang="de-DE" sz="2400" dirty="0" smtClean="0"/>
          </a:p>
          <a:p>
            <a:endParaRPr lang="de-DE" sz="3600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8B32B-FFBE-4EB4-9722-B63AC351C9AB}" type="datetime1">
              <a:rPr lang="de-DE" smtClean="0"/>
              <a:pPr/>
              <a:t>29.05.2016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DE7413F4-45D7-413D-9EFA-8987E7406FD4}" type="slidenum">
              <a:rPr lang="de-DE" smtClean="0"/>
              <a:pPr/>
              <a:t>14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Zusammenarbeit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Gegenseitige Interessen &amp; Erwartungen:</a:t>
            </a:r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Kommunikationswege: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D483A-BAE1-46EC-9DE9-703B752190EB}" type="datetime1">
              <a:rPr lang="de-DE" smtClean="0"/>
              <a:pPr/>
              <a:t>29.05.2016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DE7413F4-45D7-413D-9EFA-8987E7406FD4}" type="slidenum">
              <a:rPr lang="de-DE" smtClean="0"/>
              <a:pPr/>
              <a:t>15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>
                <a:latin typeface="Century Gothic" pitchFamily="34" charset="0"/>
              </a:rPr>
              <a:t>Fragenliste und Themengebiete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0" y="6408738"/>
            <a:ext cx="2133600" cy="365125"/>
          </a:xfrm>
        </p:spPr>
        <p:txBody>
          <a:bodyPr/>
          <a:lstStyle/>
          <a:p>
            <a:fld id="{312D483A-BAE1-46EC-9DE9-703B752190EB}" type="datetime1">
              <a:rPr lang="de-DE" smtClean="0"/>
              <a:pPr/>
              <a:t>29.05.2016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7010400" y="6448425"/>
            <a:ext cx="2133600" cy="365125"/>
          </a:xfrm>
        </p:spPr>
        <p:txBody>
          <a:bodyPr/>
          <a:lstStyle/>
          <a:p>
            <a:r>
              <a:rPr lang="de-DE" smtClean="0"/>
              <a:t>Seite </a:t>
            </a:r>
            <a:fld id="{DE7413F4-45D7-413D-9EFA-8987E7406FD4}" type="slidenum">
              <a:rPr lang="de-DE" smtClean="0"/>
              <a:pPr/>
              <a:t>16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Zugang: Schranke</a:t>
            </a:r>
            <a:endParaRPr lang="de-DE" dirty="0"/>
          </a:p>
        </p:txBody>
      </p:sp>
      <p:pic>
        <p:nvPicPr>
          <p:cNvPr id="6" name="Inhaltsplatzhalter 5" descr="IMG_39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160748"/>
            <a:ext cx="7884876" cy="5256584"/>
          </a:xfrm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D483A-BAE1-46EC-9DE9-703B752190EB}" type="datetime1">
              <a:rPr lang="de-DE" smtClean="0"/>
              <a:pPr/>
              <a:t>29.05.2016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DE7413F4-45D7-413D-9EFA-8987E7406FD4}" type="slidenum">
              <a:rPr lang="de-DE" smtClean="0"/>
              <a:pPr/>
              <a:t>17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Zugang: Autos?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D483A-BAE1-46EC-9DE9-703B752190EB}" type="datetime1">
              <a:rPr lang="de-DE" smtClean="0"/>
              <a:pPr/>
              <a:t>29.05.2016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DE7413F4-45D7-413D-9EFA-8987E7406FD4}" type="slidenum">
              <a:rPr lang="de-DE" smtClean="0"/>
              <a:pPr/>
              <a:t>18</a:t>
            </a:fld>
            <a:endParaRPr lang="de-DE" dirty="0"/>
          </a:p>
        </p:txBody>
      </p:sp>
      <p:pic>
        <p:nvPicPr>
          <p:cNvPr id="6" name="Grafik 5" descr="Spuren_Fahrzeug_2016_05_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2503" y="1196752"/>
            <a:ext cx="7763933" cy="517595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Zugang: Wege</a:t>
            </a:r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idx="1"/>
          </p:nvPr>
        </p:nvSpPr>
        <p:spPr>
          <a:xfrm>
            <a:off x="457200" y="1600201"/>
            <a:ext cx="4276259" cy="4525963"/>
          </a:xfrm>
        </p:spPr>
        <p:txBody>
          <a:bodyPr>
            <a:normAutofit/>
          </a:bodyPr>
          <a:lstStyle/>
          <a:p>
            <a:r>
              <a:rPr lang="de-DE" sz="2400" dirty="0" smtClean="0"/>
              <a:t>Maiblumenpfädchen?</a:t>
            </a:r>
          </a:p>
          <a:p>
            <a:endParaRPr lang="de-DE" sz="2400" dirty="0" smtClean="0"/>
          </a:p>
          <a:p>
            <a:r>
              <a:rPr lang="de-DE" sz="2400" dirty="0" smtClean="0"/>
              <a:t>Nördliche Weichholzaue?</a:t>
            </a:r>
          </a:p>
          <a:p>
            <a:endParaRPr lang="de-DE" sz="2400" dirty="0" smtClean="0"/>
          </a:p>
          <a:p>
            <a:r>
              <a:rPr lang="de-DE" sz="2400" dirty="0" smtClean="0"/>
              <a:t>Gieseweiher? (=alter Speyerer Weg)</a:t>
            </a:r>
            <a:br>
              <a:rPr lang="de-DE" sz="2400" dirty="0" smtClean="0"/>
            </a:br>
            <a:r>
              <a:rPr lang="de-DE" sz="2000" dirty="0" err="1" smtClean="0"/>
              <a:t>PuE</a:t>
            </a:r>
            <a:r>
              <a:rPr lang="de-DE" sz="2000" dirty="0" smtClean="0"/>
              <a:t>, G3: Umlenken von Wander u. Spazierwegen? </a:t>
            </a:r>
            <a:endParaRPr lang="de-DE" sz="20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D483A-BAE1-46EC-9DE9-703B752190EB}" type="datetime1">
              <a:rPr lang="de-DE" smtClean="0"/>
              <a:pPr/>
              <a:t>29.05.2016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DE7413F4-45D7-413D-9EFA-8987E7406FD4}" type="slidenum">
              <a:rPr lang="de-DE" smtClean="0"/>
              <a:pPr/>
              <a:t>19</a:t>
            </a:fld>
            <a:endParaRPr lang="de-DE" dirty="0"/>
          </a:p>
        </p:txBody>
      </p:sp>
      <p:pic>
        <p:nvPicPr>
          <p:cNvPr id="6" name="Grafik 5" descr="Karte_Rheininsel_Forst - Klein.jpg"/>
          <p:cNvPicPr>
            <a:picLocks noChangeAspect="1"/>
          </p:cNvPicPr>
          <p:nvPr/>
        </p:nvPicPr>
        <p:blipFill>
          <a:blip r:embed="rId2" cstate="screen"/>
          <a:srcRect l="37088" t="38975" r="9707" b="19481"/>
          <a:stretch>
            <a:fillRect/>
          </a:stretch>
        </p:blipFill>
        <p:spPr>
          <a:xfrm>
            <a:off x="4733459" y="1268760"/>
            <a:ext cx="4410541" cy="485740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 descr="Rehbock_2015_05_27_01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5516" y="295123"/>
            <a:ext cx="4667408" cy="5906185"/>
          </a:xfrm>
          <a:ln>
            <a:solidFill>
              <a:srgbClr val="00B050"/>
            </a:solidFill>
          </a:ln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D483A-BAE1-46EC-9DE9-703B752190EB}" type="datetime1">
              <a:rPr lang="de-DE" smtClean="0"/>
              <a:pPr/>
              <a:t>29.05.2016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DE7413F4-45D7-413D-9EFA-8987E7406FD4}" type="slidenum">
              <a:rPr lang="de-DE" smtClean="0"/>
              <a:pPr/>
              <a:t>2</a:t>
            </a:fld>
            <a:endParaRPr lang="de-DE" dirty="0"/>
          </a:p>
        </p:txBody>
      </p:sp>
      <p:pic>
        <p:nvPicPr>
          <p:cNvPr id="7" name="Grafik 6" descr="Rotkehlchen_2015_10_18_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7698" y="620688"/>
            <a:ext cx="3811003" cy="3067496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9" name="Grafik 8" descr="Ringelnatter_Jungtier_2016_05_26_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36" y="3909606"/>
            <a:ext cx="4690864" cy="2538646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Müll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D483A-BAE1-46EC-9DE9-703B752190EB}" type="datetime1">
              <a:rPr lang="de-DE" smtClean="0"/>
              <a:pPr/>
              <a:t>29.05.2016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DE7413F4-45D7-413D-9EFA-8987E7406FD4}" type="slidenum">
              <a:rPr lang="de-DE" smtClean="0"/>
              <a:pPr/>
              <a:t>20</a:t>
            </a:fld>
            <a:endParaRPr lang="de-DE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 l="16394" t="43922" r="45528" b="23102"/>
          <a:stretch>
            <a:fillRect/>
          </a:stretch>
        </p:blipFill>
        <p:spPr bwMode="auto">
          <a:xfrm>
            <a:off x="215516" y="1268759"/>
            <a:ext cx="6773054" cy="3312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916832"/>
            <a:ext cx="3250704" cy="4335277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Morcheln, Bärlauch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D483A-BAE1-46EC-9DE9-703B752190EB}" type="datetime1">
              <a:rPr lang="de-DE" smtClean="0"/>
              <a:pPr/>
              <a:t>29.05.2016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DE7413F4-45D7-413D-9EFA-8987E7406FD4}" type="slidenum">
              <a:rPr lang="de-DE" smtClean="0"/>
              <a:pPr/>
              <a:t>21</a:t>
            </a:fld>
            <a:endParaRPr lang="de-DE" dirty="0"/>
          </a:p>
        </p:txBody>
      </p:sp>
      <p:pic>
        <p:nvPicPr>
          <p:cNvPr id="6" name="Grafik 5" descr="Morchel_2016_04_29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5516" y="1268760"/>
            <a:ext cx="3132348" cy="4176464"/>
          </a:xfrm>
          <a:prstGeom prst="rect">
            <a:avLst/>
          </a:prstGeom>
        </p:spPr>
      </p:pic>
      <p:pic>
        <p:nvPicPr>
          <p:cNvPr id="7" name="Grafik 6" descr="Bärlauch_2015_05_02_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1268760"/>
            <a:ext cx="5525058" cy="368337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D483A-BAE1-46EC-9DE9-703B752190EB}" type="datetime1">
              <a:rPr lang="de-DE" smtClean="0"/>
              <a:pPr/>
              <a:t>29.05.2016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DE7413F4-45D7-413D-9EFA-8987E7406FD4}" type="slidenum">
              <a:rPr lang="de-DE" smtClean="0"/>
              <a:pPr/>
              <a:t>22</a:t>
            </a:fld>
            <a:endParaRPr lang="de-DE" dirty="0"/>
          </a:p>
        </p:txBody>
      </p:sp>
      <p:pic>
        <p:nvPicPr>
          <p:cNvPr id="6" name="Grafik 5" descr="Forsteinrichtung_und_Altersklassen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1666020" y="0"/>
            <a:ext cx="4887180" cy="688178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D483A-BAE1-46EC-9DE9-703B752190EB}" type="datetime1">
              <a:rPr lang="de-DE" smtClean="0"/>
              <a:pPr/>
              <a:t>29.05.2016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DE7413F4-45D7-413D-9EFA-8987E7406FD4}" type="slidenum">
              <a:rPr lang="de-DE" smtClean="0"/>
              <a:pPr/>
              <a:t>23</a:t>
            </a:fld>
            <a:endParaRPr lang="de-DE" dirty="0"/>
          </a:p>
        </p:txBody>
      </p:sp>
      <p:pic>
        <p:nvPicPr>
          <p:cNvPr id="6" name="Grafik 5" descr="Geländemorphologie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1943708" y="-1"/>
            <a:ext cx="5004556" cy="685920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D483A-BAE1-46EC-9DE9-703B752190EB}" type="datetime1">
              <a:rPr lang="de-DE" smtClean="0"/>
              <a:pPr/>
              <a:t>29.05.2016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DE7413F4-45D7-413D-9EFA-8987E7406FD4}" type="slidenum">
              <a:rPr lang="de-DE" smtClean="0"/>
              <a:pPr/>
              <a:t>24</a:t>
            </a:fld>
            <a:endParaRPr lang="de-DE" dirty="0"/>
          </a:p>
        </p:txBody>
      </p:sp>
      <p:pic>
        <p:nvPicPr>
          <p:cNvPr id="6" name="Grafik 5" descr="Karte_Rheininsel_Forst - Klein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411760" y="0"/>
            <a:ext cx="486221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D483A-BAE1-46EC-9DE9-703B752190EB}" type="datetime1">
              <a:rPr lang="de-DE" smtClean="0"/>
              <a:pPr/>
              <a:t>29.05.2016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DE7413F4-45D7-413D-9EFA-8987E7406FD4}" type="slidenum">
              <a:rPr lang="de-DE" smtClean="0"/>
              <a:pPr/>
              <a:t>25</a:t>
            </a:fld>
            <a:endParaRPr lang="de-DE" dirty="0"/>
          </a:p>
        </p:txBody>
      </p:sp>
      <p:pic>
        <p:nvPicPr>
          <p:cNvPr id="6" name="Grafik 5" descr="Pflege_und_Entwicklungsplan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43508" y="0"/>
            <a:ext cx="5112568" cy="6878536"/>
          </a:xfrm>
          <a:prstGeom prst="rect">
            <a:avLst/>
          </a:prstGeom>
        </p:spPr>
      </p:pic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 cstate="print"/>
          <a:srcRect l="70596" t="15375" r="1610" b="7401"/>
          <a:stretch>
            <a:fillRect/>
          </a:stretch>
        </p:blipFill>
        <p:spPr bwMode="auto">
          <a:xfrm>
            <a:off x="6012160" y="1376772"/>
            <a:ext cx="2889048" cy="4532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Waldnutzung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5209077" cy="4525963"/>
          </a:xfrm>
        </p:spPr>
        <p:txBody>
          <a:bodyPr/>
          <a:lstStyle/>
          <a:p>
            <a:r>
              <a:rPr lang="de-DE" dirty="0" smtClean="0"/>
              <a:t>Wer entscheidet was im Wald passiert?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D483A-BAE1-46EC-9DE9-703B752190EB}" type="datetime1">
              <a:rPr lang="de-DE" smtClean="0"/>
              <a:pPr/>
              <a:t>29.05.2016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DE7413F4-45D7-413D-9EFA-8987E7406FD4}" type="slidenum">
              <a:rPr lang="de-DE" smtClean="0"/>
              <a:pPr/>
              <a:t>26</a:t>
            </a:fld>
            <a:endParaRPr lang="de-DE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6277" y="1600201"/>
            <a:ext cx="3020523" cy="402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Langfristige Konzepte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Wie sehen künftige Konzepte aus: z.B. alle 10 Jahre viel Holz machen, dann aber gar nichts mehr. </a:t>
            </a:r>
          </a:p>
          <a:p>
            <a:r>
              <a:rPr lang="de-DE" dirty="0" smtClean="0"/>
              <a:t>Wie wird dann die lokale Holzversorgung stattfinden?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D483A-BAE1-46EC-9DE9-703B752190EB}" type="datetime1">
              <a:rPr lang="de-DE" smtClean="0"/>
              <a:pPr/>
              <a:t>29.05.2016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DE7413F4-45D7-413D-9EFA-8987E7406FD4}" type="slidenum">
              <a:rPr lang="de-DE" smtClean="0"/>
              <a:pPr/>
              <a:t>27</a:t>
            </a:fld>
            <a:endParaRPr lang="de-DE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 err="1" smtClean="0"/>
              <a:t>PuE</a:t>
            </a:r>
            <a:r>
              <a:rPr lang="de-DE" dirty="0" smtClean="0"/>
              <a:t>-Plan, FEW, Managementplan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Welche Pläne gibt es? Was gilt? Wer erstellt?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D483A-BAE1-46EC-9DE9-703B752190EB}" type="datetime1">
              <a:rPr lang="de-DE" smtClean="0"/>
              <a:pPr/>
              <a:t>29.05.2016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DE7413F4-45D7-413D-9EFA-8987E7406FD4}" type="slidenum">
              <a:rPr lang="de-DE" smtClean="0"/>
              <a:pPr/>
              <a:t>28</a:t>
            </a:fld>
            <a:endParaRPr lang="de-DE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Eichenaufforstung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D483A-BAE1-46EC-9DE9-703B752190EB}" type="datetime1">
              <a:rPr lang="de-DE" smtClean="0"/>
              <a:pPr/>
              <a:t>29.05.2016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DE7413F4-45D7-413D-9EFA-8987E7406FD4}" type="slidenum">
              <a:rPr lang="de-DE" smtClean="0"/>
              <a:pPr/>
              <a:t>29</a:t>
            </a:fld>
            <a:endParaRPr lang="de-DE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83568" y="1160748"/>
            <a:ext cx="7871946" cy="5247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Century Gothic" pitchFamily="34" charset="0"/>
              </a:rPr>
              <a:t>Agenda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400" b="1" dirty="0" smtClean="0">
                <a:solidFill>
                  <a:schemeClr val="accent3">
                    <a:lumMod val="50000"/>
                  </a:schemeClr>
                </a:solidFill>
                <a:latin typeface="Century Gothic" pitchFamily="34" charset="0"/>
              </a:rPr>
              <a:t>Begrüßung, Agenda</a:t>
            </a:r>
          </a:p>
          <a:p>
            <a:endParaRPr lang="de-DE" sz="2400" dirty="0" smtClean="0"/>
          </a:p>
          <a:p>
            <a:r>
              <a:rPr lang="de-DE" sz="2400" dirty="0" smtClean="0"/>
              <a:t>Vorstellung: Themengruppe Rheininsel Ketsch des Umweltstammtisch e.V.</a:t>
            </a:r>
            <a:endParaRPr lang="de-DE" sz="2400" dirty="0" smtClean="0">
              <a:latin typeface="Century Gothic" pitchFamily="34" charset="0"/>
            </a:endParaRPr>
          </a:p>
          <a:p>
            <a:pPr>
              <a:buNone/>
            </a:pPr>
            <a:endParaRPr lang="de-DE" sz="2400" dirty="0" smtClean="0">
              <a:latin typeface="Century Gothic" pitchFamily="34" charset="0"/>
            </a:endParaRPr>
          </a:p>
          <a:p>
            <a:r>
              <a:rPr lang="de-DE" sz="2400" dirty="0" smtClean="0">
                <a:latin typeface="Century Gothic" pitchFamily="34" charset="0"/>
              </a:rPr>
              <a:t>Zusammenarbeit</a:t>
            </a:r>
          </a:p>
          <a:p>
            <a:pPr lvl="1"/>
            <a:r>
              <a:rPr lang="de-DE" sz="1800" dirty="0" smtClean="0">
                <a:latin typeface="Century Gothic" pitchFamily="34" charset="0"/>
              </a:rPr>
              <a:t>gegenseitige Interessen und Erwartungen</a:t>
            </a:r>
          </a:p>
          <a:p>
            <a:pPr lvl="1"/>
            <a:r>
              <a:rPr lang="de-DE" sz="1800" dirty="0" smtClean="0"/>
              <a:t>Kommunikationswege</a:t>
            </a:r>
            <a:endParaRPr lang="de-DE" sz="1800" dirty="0" smtClean="0">
              <a:latin typeface="Century Gothic" pitchFamily="34" charset="0"/>
            </a:endParaRPr>
          </a:p>
          <a:p>
            <a:pPr lvl="1">
              <a:buNone/>
            </a:pPr>
            <a:endParaRPr lang="de-DE" sz="1800" dirty="0" smtClean="0">
              <a:latin typeface="Century Gothic" pitchFamily="34" charset="0"/>
            </a:endParaRPr>
          </a:p>
          <a:p>
            <a:r>
              <a:rPr lang="de-DE" sz="2400" dirty="0" smtClean="0"/>
              <a:t>Fragenliste und Themengebiete</a:t>
            </a:r>
          </a:p>
          <a:p>
            <a:pPr lvl="1"/>
            <a:r>
              <a:rPr lang="de-DE" sz="2000" dirty="0" smtClean="0"/>
              <a:t>mögliche gemeinsame Aktionen und Projekte</a:t>
            </a:r>
          </a:p>
          <a:p>
            <a:endParaRPr lang="de-DE" sz="2400" dirty="0" smtClean="0"/>
          </a:p>
          <a:p>
            <a:endParaRPr lang="de-DE" sz="3600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8B32B-FFBE-4EB4-9722-B63AC351C9AB}" type="datetime1">
              <a:rPr lang="de-DE" smtClean="0"/>
              <a:pPr/>
              <a:t>29.05.2016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DE7413F4-45D7-413D-9EFA-8987E7406FD4}" type="slidenum">
              <a:rPr lang="de-DE" smtClean="0"/>
              <a:pPr/>
              <a:t>3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Eschen-/Ulmensterben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D483A-BAE1-46EC-9DE9-703B752190EB}" type="datetime1">
              <a:rPr lang="de-DE" smtClean="0"/>
              <a:pPr/>
              <a:t>29.05.2016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DE7413F4-45D7-413D-9EFA-8987E7406FD4}" type="slidenum">
              <a:rPr lang="de-DE" smtClean="0"/>
              <a:pPr/>
              <a:t>30</a:t>
            </a:fld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663788" y="1196752"/>
            <a:ext cx="3528392" cy="529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Wiesen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D483A-BAE1-46EC-9DE9-703B752190EB}" type="datetime1">
              <a:rPr lang="de-DE" smtClean="0"/>
              <a:pPr/>
              <a:t>29.05.2016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DE7413F4-45D7-413D-9EFA-8987E7406FD4}" type="slidenum">
              <a:rPr lang="de-DE" smtClean="0"/>
              <a:pPr/>
              <a:t>31</a:t>
            </a:fld>
            <a:endParaRPr lang="de-DE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99592" y="1279255"/>
            <a:ext cx="7319156" cy="5129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Wiesen</a:t>
            </a:r>
            <a:endParaRPr lang="de-DE" dirty="0"/>
          </a:p>
        </p:txBody>
      </p:sp>
      <p:pic>
        <p:nvPicPr>
          <p:cNvPr id="6" name="Inhaltsplatzhalter 5" descr="Orchideenwiese_2016_05_26_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124744"/>
            <a:ext cx="7992888" cy="5328592"/>
          </a:xfrm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D483A-BAE1-46EC-9DE9-703B752190EB}" type="datetime1">
              <a:rPr lang="de-DE" smtClean="0"/>
              <a:pPr/>
              <a:t>29.05.2016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DE7413F4-45D7-413D-9EFA-8987E7406FD4}" type="slidenum">
              <a:rPr lang="de-DE" smtClean="0"/>
              <a:pPr/>
              <a:t>32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Stufiger Waldrand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294967295"/>
          </p:nvPr>
        </p:nvSpPr>
        <p:spPr>
          <a:xfrm>
            <a:off x="3124200" y="6448252"/>
            <a:ext cx="2895600" cy="365125"/>
          </a:xfrm>
        </p:spPr>
        <p:txBody>
          <a:bodyPr/>
          <a:lstStyle/>
          <a:p>
            <a:r>
              <a:rPr lang="de-DE" smtClean="0"/>
              <a:t>Ketsch - Umwelt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D483A-BAE1-46EC-9DE9-703B752190EB}" type="datetime1">
              <a:rPr lang="de-DE" smtClean="0"/>
              <a:pPr/>
              <a:t>29.05.2016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DE7413F4-45D7-413D-9EFA-8987E7406FD4}" type="slidenum">
              <a:rPr lang="de-DE" smtClean="0"/>
              <a:pPr/>
              <a:t>33</a:t>
            </a:fld>
            <a:endParaRPr lang="de-DE" dirty="0"/>
          </a:p>
        </p:txBody>
      </p:sp>
      <p:pic>
        <p:nvPicPr>
          <p:cNvPr id="8" name="Grafik 7" descr="Stufiger_Trauf_2016_04_10_01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508" y="1232756"/>
            <a:ext cx="9144000" cy="44284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Stufiger Waldrand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4294967295"/>
          </p:nvPr>
        </p:nvSpPr>
        <p:spPr>
          <a:xfrm>
            <a:off x="3124200" y="6448252"/>
            <a:ext cx="2895600" cy="365125"/>
          </a:xfrm>
        </p:spPr>
        <p:txBody>
          <a:bodyPr/>
          <a:lstStyle/>
          <a:p>
            <a:r>
              <a:rPr lang="de-DE" smtClean="0"/>
              <a:t>Ketsch - Umwelt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D483A-BAE1-46EC-9DE9-703B752190EB}" type="datetime1">
              <a:rPr lang="de-DE" smtClean="0"/>
              <a:pPr/>
              <a:t>29.05.2016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DE7413F4-45D7-413D-9EFA-8987E7406FD4}" type="slidenum">
              <a:rPr lang="de-DE" smtClean="0"/>
              <a:pPr/>
              <a:t>34</a:t>
            </a:fld>
            <a:endParaRPr lang="de-DE" dirty="0"/>
          </a:p>
        </p:txBody>
      </p:sp>
      <p:pic>
        <p:nvPicPr>
          <p:cNvPr id="7" name="Grafik 6" descr="IMG_3532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-509" y="1484784"/>
            <a:ext cx="9219976" cy="45725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Wenig Schäden </a:t>
            </a:r>
            <a:r>
              <a:rPr lang="de-DE" sz="1800" dirty="0" smtClean="0"/>
              <a:t>(2016, </a:t>
            </a:r>
            <a:r>
              <a:rPr lang="de-DE" sz="1800" dirty="0" err="1" smtClean="0"/>
              <a:t>Otterstätterweg</a:t>
            </a:r>
            <a:r>
              <a:rPr lang="de-DE" sz="1800" dirty="0" smtClean="0"/>
              <a:t>)</a:t>
            </a:r>
            <a:endParaRPr lang="de-DE" sz="18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D483A-BAE1-46EC-9DE9-703B752190EB}" type="datetime1">
              <a:rPr lang="de-DE" smtClean="0"/>
              <a:pPr/>
              <a:t>29.05.2016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DE7413F4-45D7-413D-9EFA-8987E7406FD4}" type="slidenum">
              <a:rPr lang="de-DE" smtClean="0"/>
              <a:pPr/>
              <a:t>35</a:t>
            </a:fld>
            <a:endParaRPr lang="de-DE" dirty="0"/>
          </a:p>
        </p:txBody>
      </p:sp>
      <p:pic>
        <p:nvPicPr>
          <p:cNvPr id="1026" name="Picture 2" descr="G:\02_Nikolaus\06_Projekte\Wald\Aufnahmen\Forstzerstörung\Forst_Otterstätterweg_2016_05_23_01_ok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15516" y="1157212"/>
            <a:ext cx="7877250" cy="5251500"/>
          </a:xfrm>
          <a:prstGeom prst="rect">
            <a:avLst/>
          </a:prstGeom>
          <a:noFill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796136" y="4005064"/>
            <a:ext cx="316835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Gerade Verbindung 7"/>
          <p:cNvCxnSpPr/>
          <p:nvPr/>
        </p:nvCxnSpPr>
        <p:spPr>
          <a:xfrm flipV="1">
            <a:off x="6553200" y="4689140"/>
            <a:ext cx="215044" cy="18002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 flipV="1">
            <a:off x="6705600" y="4841540"/>
            <a:ext cx="215044" cy="18002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 flipV="1">
            <a:off x="6858000" y="4993940"/>
            <a:ext cx="215044" cy="18002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 flipV="1">
            <a:off x="7010400" y="5146340"/>
            <a:ext cx="215044" cy="18002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Große Schäden </a:t>
            </a:r>
            <a:r>
              <a:rPr lang="de-DE" sz="1800" dirty="0" smtClean="0"/>
              <a:t>(</a:t>
            </a:r>
            <a:r>
              <a:rPr lang="de-DE" sz="1800" dirty="0" err="1" smtClean="0"/>
              <a:t>gr</a:t>
            </a:r>
            <a:r>
              <a:rPr lang="de-DE" sz="1800" dirty="0" smtClean="0"/>
              <a:t>. Blöße 2016)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D483A-BAE1-46EC-9DE9-703B752190EB}" type="datetime1">
              <a:rPr lang="de-DE" smtClean="0"/>
              <a:pPr/>
              <a:t>29.05.2016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DE7413F4-45D7-413D-9EFA-8987E7406FD4}" type="slidenum">
              <a:rPr lang="de-DE" smtClean="0"/>
              <a:pPr/>
              <a:t>36</a:t>
            </a:fld>
            <a:endParaRPr lang="de-DE" dirty="0"/>
          </a:p>
        </p:txBody>
      </p:sp>
      <p:pic>
        <p:nvPicPr>
          <p:cNvPr id="6" name="Inhaltsplatzhalter 5" descr="Karte_Rheininsel_B01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143508" y="1196752"/>
            <a:ext cx="7021459" cy="4896544"/>
          </a:xfrm>
        </p:spPr>
      </p:pic>
      <p:cxnSp>
        <p:nvCxnSpPr>
          <p:cNvPr id="8" name="Gerade Verbindung 7"/>
          <p:cNvCxnSpPr/>
          <p:nvPr/>
        </p:nvCxnSpPr>
        <p:spPr>
          <a:xfrm flipH="1" flipV="1">
            <a:off x="755576" y="3717032"/>
            <a:ext cx="1116124" cy="684076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8"/>
          <p:cNvCxnSpPr/>
          <p:nvPr/>
        </p:nvCxnSpPr>
        <p:spPr>
          <a:xfrm flipH="1" flipV="1">
            <a:off x="935596" y="3501008"/>
            <a:ext cx="1116124" cy="684076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 flipH="1" flipV="1">
            <a:off x="1060376" y="3212976"/>
            <a:ext cx="1116124" cy="684076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 flipH="1" flipV="1">
            <a:off x="1212776" y="2995718"/>
            <a:ext cx="1116124" cy="684076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824000" y="2205024"/>
            <a:ext cx="432000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Inhaltsplatzhalter 5" descr="Forst_IMG_3261_Forst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15242" y="4867213"/>
            <a:ext cx="2371558" cy="1581039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Große Schäden </a:t>
            </a:r>
            <a:r>
              <a:rPr lang="de-DE" sz="1800" dirty="0" smtClean="0"/>
              <a:t>(</a:t>
            </a:r>
            <a:r>
              <a:rPr lang="de-DE" sz="1800" dirty="0" err="1" smtClean="0"/>
              <a:t>HeidelbergerAllee</a:t>
            </a:r>
            <a:r>
              <a:rPr lang="de-DE" sz="1800" dirty="0" smtClean="0"/>
              <a:t>  2014)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D483A-BAE1-46EC-9DE9-703B752190EB}" type="datetime1">
              <a:rPr lang="de-DE" smtClean="0"/>
              <a:pPr/>
              <a:t>29.05.2016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DE7413F4-45D7-413D-9EFA-8987E7406FD4}" type="slidenum">
              <a:rPr lang="de-DE" smtClean="0"/>
              <a:pPr/>
              <a:t>37</a:t>
            </a:fld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39552" y="1124744"/>
            <a:ext cx="7992888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Große Schäden </a:t>
            </a:r>
            <a:r>
              <a:rPr lang="de-DE" sz="1800" dirty="0" smtClean="0"/>
              <a:t>(</a:t>
            </a:r>
            <a:r>
              <a:rPr lang="de-DE" sz="1800" dirty="0" err="1" smtClean="0"/>
              <a:t>Schwetzinger</a:t>
            </a:r>
            <a:r>
              <a:rPr lang="de-DE" sz="1800" dirty="0" smtClean="0"/>
              <a:t> Allee  2016)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D483A-BAE1-46EC-9DE9-703B752190EB}" type="datetime1">
              <a:rPr lang="de-DE" smtClean="0"/>
              <a:pPr/>
              <a:t>29.05.2016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DE7413F4-45D7-413D-9EFA-8987E7406FD4}" type="slidenum">
              <a:rPr lang="de-DE" smtClean="0"/>
              <a:pPr/>
              <a:t>38</a:t>
            </a:fld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78496" y="1133364"/>
            <a:ext cx="7817940" cy="521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Holzmengen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D483A-BAE1-46EC-9DE9-703B752190EB}" type="datetime1">
              <a:rPr lang="de-DE" smtClean="0"/>
              <a:pPr/>
              <a:t>29.05.2016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DE7413F4-45D7-413D-9EFA-8987E7406FD4}" type="slidenum">
              <a:rPr lang="de-DE" smtClean="0"/>
              <a:pPr/>
              <a:t>39</a:t>
            </a:fld>
            <a:endParaRPr lang="de-DE" dirty="0"/>
          </a:p>
        </p:txBody>
      </p:sp>
      <p:pic>
        <p:nvPicPr>
          <p:cNvPr id="8" name="Inhaltsplatzhalter 7" descr="Ernte_2016_04_10_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160748"/>
            <a:ext cx="7848872" cy="5232581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Century Gothic" pitchFamily="34" charset="0"/>
              </a:rPr>
              <a:t>Themen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8B32B-FFBE-4EB4-9722-B63AC351C9AB}" type="datetime1">
              <a:rPr lang="de-DE" smtClean="0"/>
              <a:pPr/>
              <a:t>29.05.2016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DE7413F4-45D7-413D-9EFA-8987E7406FD4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9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de-DE" sz="1800" b="1" dirty="0" smtClean="0">
                <a:latin typeface="Centur gothic"/>
              </a:rPr>
              <a:t>Artenvielfalt</a:t>
            </a:r>
            <a:r>
              <a:rPr lang="de-DE" sz="1800" dirty="0" smtClean="0">
                <a:latin typeface="Centur gothic"/>
              </a:rPr>
              <a:t> </a:t>
            </a:r>
          </a:p>
          <a:p>
            <a:pPr>
              <a:buNone/>
            </a:pPr>
            <a:r>
              <a:rPr lang="de-DE" sz="1800" dirty="0" smtClean="0">
                <a:latin typeface="Centur gothic"/>
              </a:rPr>
              <a:t>Eichen </a:t>
            </a:r>
          </a:p>
          <a:p>
            <a:pPr>
              <a:buNone/>
            </a:pPr>
            <a:r>
              <a:rPr lang="de-DE" sz="1800" dirty="0" smtClean="0">
                <a:latin typeface="Centur gothic"/>
              </a:rPr>
              <a:t>Pflege der Wiesen </a:t>
            </a:r>
          </a:p>
          <a:p>
            <a:pPr>
              <a:buNone/>
            </a:pPr>
            <a:r>
              <a:rPr lang="de-DE" sz="1800" dirty="0" smtClean="0">
                <a:latin typeface="Centur gothic"/>
              </a:rPr>
              <a:t>Pflege der Wiesenränder </a:t>
            </a:r>
          </a:p>
          <a:p>
            <a:pPr>
              <a:buNone/>
            </a:pPr>
            <a:r>
              <a:rPr lang="de-DE" sz="1800" dirty="0" err="1" smtClean="0">
                <a:latin typeface="Centur gothic"/>
              </a:rPr>
              <a:t>Orchideenwiese</a:t>
            </a:r>
            <a:r>
              <a:rPr lang="de-DE" sz="1800" dirty="0" smtClean="0">
                <a:latin typeface="Centur gothic"/>
              </a:rPr>
              <a:t> </a:t>
            </a:r>
          </a:p>
          <a:p>
            <a:pPr>
              <a:buNone/>
            </a:pPr>
            <a:r>
              <a:rPr lang="de-DE" sz="1800" b="1" dirty="0" smtClean="0">
                <a:latin typeface="Centur gothic"/>
              </a:rPr>
              <a:t>Forst</a:t>
            </a:r>
            <a:r>
              <a:rPr lang="de-DE" sz="1800" dirty="0" smtClean="0">
                <a:latin typeface="Centur gothic"/>
              </a:rPr>
              <a:t> </a:t>
            </a:r>
          </a:p>
          <a:p>
            <a:pPr>
              <a:buNone/>
            </a:pPr>
            <a:r>
              <a:rPr lang="de-DE" sz="1800" dirty="0" smtClean="0">
                <a:latin typeface="Centur gothic"/>
              </a:rPr>
              <a:t>Eschensterben </a:t>
            </a:r>
          </a:p>
          <a:p>
            <a:pPr>
              <a:buNone/>
            </a:pPr>
            <a:r>
              <a:rPr lang="de-DE" sz="1800" dirty="0" smtClean="0">
                <a:latin typeface="Centur gothic"/>
              </a:rPr>
              <a:t>Pflege- und Entwicklungsplan </a:t>
            </a:r>
          </a:p>
          <a:p>
            <a:pPr>
              <a:buNone/>
            </a:pPr>
            <a:r>
              <a:rPr lang="de-DE" sz="1800" dirty="0" err="1" smtClean="0">
                <a:latin typeface="Centur gothic"/>
              </a:rPr>
              <a:t>Rückegassen</a:t>
            </a:r>
            <a:r>
              <a:rPr lang="de-DE" sz="1800" dirty="0" smtClean="0">
                <a:latin typeface="Centur gothic"/>
              </a:rPr>
              <a:t> </a:t>
            </a:r>
          </a:p>
          <a:p>
            <a:pPr>
              <a:buNone/>
            </a:pPr>
            <a:r>
              <a:rPr lang="de-DE" sz="1800" dirty="0" smtClean="0">
                <a:latin typeface="Centur gothic"/>
              </a:rPr>
              <a:t>Ulmensterben </a:t>
            </a:r>
          </a:p>
          <a:p>
            <a:pPr>
              <a:buNone/>
            </a:pPr>
            <a:r>
              <a:rPr lang="de-DE" sz="1800" dirty="0" smtClean="0">
                <a:latin typeface="Centur gothic"/>
              </a:rPr>
              <a:t>Holzernte </a:t>
            </a:r>
          </a:p>
          <a:p>
            <a:pPr>
              <a:buNone/>
            </a:pPr>
            <a:r>
              <a:rPr lang="de-DE" sz="1800" dirty="0" smtClean="0">
                <a:latin typeface="Centur gothic"/>
              </a:rPr>
              <a:t>Allgemein </a:t>
            </a:r>
          </a:p>
          <a:p>
            <a:pPr>
              <a:buNone/>
            </a:pPr>
            <a:r>
              <a:rPr lang="de-DE" sz="1800" dirty="0" smtClean="0">
                <a:latin typeface="Centur gothic"/>
              </a:rPr>
              <a:t>Pläne</a:t>
            </a:r>
            <a:endParaRPr lang="de-DE" sz="1800" dirty="0" smtClean="0">
              <a:latin typeface="Centur gothic"/>
            </a:endParaRPr>
          </a:p>
        </p:txBody>
      </p:sp>
      <p:sp>
        <p:nvSpPr>
          <p:cNvPr id="10" name="Inhaltsplatzhalter 6"/>
          <p:cNvSpPr txBox="1">
            <a:spLocks/>
          </p:cNvSpPr>
          <p:nvPr/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 gothic"/>
              </a:rPr>
              <a:t>Nachhaltigkeit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 gothic"/>
              </a:rPr>
              <a:t> 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de-DE" dirty="0" smtClean="0">
                <a:latin typeface="Centur gothic"/>
              </a:rPr>
              <a:t>Holzbedarf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 gothic"/>
              </a:rPr>
              <a:t>Holzmenge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 gothic"/>
              </a:rPr>
              <a:t>Schutzgebiet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 gothic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 gothic"/>
              </a:rPr>
              <a:t>Bannwald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 gothic"/>
              </a:rPr>
              <a:t>FFH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 gothic"/>
              </a:rPr>
              <a:t>Natura 2000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 gothic"/>
              </a:rPr>
              <a:t>Ramsar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 gothic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 gothic"/>
              </a:rPr>
              <a:t>Vogelschutzgebiet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 gothic"/>
              </a:rPr>
              <a:t>FSC-Zertifizierung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 gothic"/>
              </a:rPr>
              <a:t>Zugang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 gothic"/>
              </a:rPr>
              <a:t>Wildreben</a:t>
            </a: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 gothic"/>
              </a:rPr>
              <a:t> </a:t>
            </a:r>
            <a:endParaRPr kumimoji="0" lang="de-DE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 gothic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 gothic"/>
              </a:rPr>
              <a:t>Schutz</a:t>
            </a:r>
            <a:endParaRPr kumimoji="0" lang="de-DE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 gothic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 gothic"/>
              </a:rPr>
              <a:t>Kartierung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de-DE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>
                <a:latin typeface="Century Gothic" pitchFamily="34" charset="0"/>
              </a:rPr>
              <a:t>Wildreben</a:t>
            </a:r>
            <a:endParaRPr lang="de-DE" dirty="0">
              <a:latin typeface="Century Gothic" pitchFamily="34" charset="0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4294967295"/>
          </p:nvPr>
        </p:nvSpPr>
        <p:spPr>
          <a:xfrm>
            <a:off x="0" y="6408738"/>
            <a:ext cx="2133600" cy="365125"/>
          </a:xfrm>
        </p:spPr>
        <p:txBody>
          <a:bodyPr/>
          <a:lstStyle/>
          <a:p>
            <a:fld id="{312D483A-BAE1-46EC-9DE9-703B752190EB}" type="datetime1">
              <a:rPr lang="de-DE" smtClean="0"/>
              <a:pPr/>
              <a:t>29.05.2016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7010400" y="6448425"/>
            <a:ext cx="2133600" cy="365125"/>
          </a:xfrm>
        </p:spPr>
        <p:txBody>
          <a:bodyPr/>
          <a:lstStyle/>
          <a:p>
            <a:r>
              <a:rPr lang="de-DE" smtClean="0"/>
              <a:t>Seite </a:t>
            </a:r>
            <a:fld id="{DE7413F4-45D7-413D-9EFA-8987E7406FD4}" type="slidenum">
              <a:rPr lang="de-DE" smtClean="0"/>
              <a:pPr/>
              <a:t>40</a:t>
            </a:fld>
            <a:endParaRPr lang="de-DE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Standorte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D483A-BAE1-46EC-9DE9-703B752190EB}" type="datetime1">
              <a:rPr lang="de-DE" smtClean="0"/>
              <a:pPr/>
              <a:t>29.05.2016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DE7413F4-45D7-413D-9EFA-8987E7406FD4}" type="slidenum">
              <a:rPr lang="de-DE" smtClean="0"/>
              <a:pPr/>
              <a:t>41</a:t>
            </a:fld>
            <a:endParaRPr lang="de-DE" dirty="0"/>
          </a:p>
        </p:txBody>
      </p:sp>
      <p:pic>
        <p:nvPicPr>
          <p:cNvPr id="6" name="Grafik 5" descr="Karte_Rheininsel_Forst - Klein.jpg"/>
          <p:cNvPicPr>
            <a:picLocks noChangeAspect="1"/>
          </p:cNvPicPr>
          <p:nvPr/>
        </p:nvPicPr>
        <p:blipFill>
          <a:blip r:embed="rId2" cstate="screen"/>
          <a:srcRect t="37301"/>
          <a:stretch>
            <a:fillRect/>
          </a:stretch>
        </p:blipFill>
        <p:spPr>
          <a:xfrm>
            <a:off x="20851" y="1160748"/>
            <a:ext cx="5703277" cy="5043696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screen"/>
          <a:srcRect l="4026" t="25135" r="27126"/>
          <a:stretch>
            <a:fillRect/>
          </a:stretch>
        </p:blipFill>
        <p:spPr bwMode="auto">
          <a:xfrm>
            <a:off x="4644008" y="1376772"/>
            <a:ext cx="4375212" cy="3334213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71800" y="0"/>
            <a:ext cx="6372708" cy="974528"/>
          </a:xfrm>
        </p:spPr>
        <p:txBody>
          <a:bodyPr/>
          <a:lstStyle/>
          <a:p>
            <a:r>
              <a:rPr lang="de-DE" dirty="0" smtClean="0"/>
              <a:t>Wildrebe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D483A-BAE1-46EC-9DE9-703B752190EB}" type="datetime1">
              <a:rPr lang="de-DE" smtClean="0"/>
              <a:pPr/>
              <a:t>29.05.2016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DE7413F4-45D7-413D-9EFA-8987E7406FD4}" type="slidenum">
              <a:rPr lang="de-DE" smtClean="0"/>
              <a:pPr/>
              <a:t>42</a:t>
            </a:fld>
            <a:endParaRPr lang="de-DE" dirty="0"/>
          </a:p>
        </p:txBody>
      </p:sp>
      <p:pic>
        <p:nvPicPr>
          <p:cNvPr id="4098" name="Picture 2" descr="D:\04_Nikolaus\Bilder_Insel\ready\Weinrebe_100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15516" y="152636"/>
            <a:ext cx="4248472" cy="637270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Wildrebe</a:t>
            </a:r>
            <a:r>
              <a:rPr lang="de-DE" dirty="0" smtClean="0"/>
              <a:t> Schutzzone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D483A-BAE1-46EC-9DE9-703B752190EB}" type="datetime1">
              <a:rPr lang="de-DE" smtClean="0"/>
              <a:pPr/>
              <a:t>29.05.2016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DE7413F4-45D7-413D-9EFA-8987E7406FD4}" type="slidenum">
              <a:rPr lang="de-DE" smtClean="0"/>
              <a:pPr/>
              <a:t>43</a:t>
            </a:fld>
            <a:endParaRPr lang="de-DE" dirty="0"/>
          </a:p>
        </p:txBody>
      </p:sp>
      <p:pic>
        <p:nvPicPr>
          <p:cNvPr id="5122" name="Picture 2" descr="D:\04_Nikolaus\Bilder_Insel\ready\Wildrebe_01_2016_05_23_0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7200" y="1124744"/>
            <a:ext cx="7925952" cy="52839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Wildrebe</a:t>
            </a:r>
            <a:r>
              <a:rPr lang="de-DE" dirty="0" smtClean="0"/>
              <a:t> Schutzzone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D483A-BAE1-46EC-9DE9-703B752190EB}" type="datetime1">
              <a:rPr lang="de-DE" smtClean="0"/>
              <a:pPr/>
              <a:t>29.05.2016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DE7413F4-45D7-413D-9EFA-8987E7406FD4}" type="slidenum">
              <a:rPr lang="de-DE" smtClean="0"/>
              <a:pPr/>
              <a:t>44</a:t>
            </a:fld>
            <a:endParaRPr lang="de-DE" dirty="0"/>
          </a:p>
        </p:txBody>
      </p:sp>
      <p:pic>
        <p:nvPicPr>
          <p:cNvPr id="5122" name="Picture 2" descr="D:\04_Nikolaus\Bilder_Insel\ready\Wildrebe_01_2016_05_23_0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7200" y="1124744"/>
            <a:ext cx="7925952" cy="5283968"/>
          </a:xfrm>
          <a:prstGeom prst="rect">
            <a:avLst/>
          </a:prstGeom>
          <a:noFill/>
        </p:spPr>
      </p:pic>
      <p:cxnSp>
        <p:nvCxnSpPr>
          <p:cNvPr id="8" name="Gerade Verbindung 7"/>
          <p:cNvCxnSpPr/>
          <p:nvPr/>
        </p:nvCxnSpPr>
        <p:spPr>
          <a:xfrm flipV="1">
            <a:off x="457200" y="3717032"/>
            <a:ext cx="1891916" cy="72008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 flipV="1">
            <a:off x="1763688" y="3717032"/>
            <a:ext cx="1188132" cy="1764196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rapezoid 10"/>
          <p:cNvSpPr/>
          <p:nvPr/>
        </p:nvSpPr>
        <p:spPr>
          <a:xfrm>
            <a:off x="1763688" y="3897052"/>
            <a:ext cx="6923112" cy="2016224"/>
          </a:xfrm>
          <a:prstGeom prst="trapezoid">
            <a:avLst>
              <a:gd name="adj" fmla="val 71714"/>
            </a:avLst>
          </a:prstGeom>
          <a:blipFill dpi="0" rotWithShape="1">
            <a:blip r:embed="rId3" cstate="screen">
              <a:alphaModFix amt="41000"/>
            </a:blip>
            <a:srcRect/>
            <a:tile tx="0" ty="0" sx="100000" sy="100000" flip="none" algn="tl"/>
          </a:blipFill>
          <a:ln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Weitere Themen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…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D483A-BAE1-46EC-9DE9-703B752190EB}" type="datetime1">
              <a:rPr lang="de-DE" smtClean="0"/>
              <a:pPr/>
              <a:t>29.05.2016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DE7413F4-45D7-413D-9EFA-8987E7406FD4}" type="slidenum">
              <a:rPr lang="de-DE" smtClean="0"/>
              <a:pPr/>
              <a:t>45</a:t>
            </a:fld>
            <a:endParaRPr lang="de-DE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4294967295"/>
          </p:nvPr>
        </p:nvSpPr>
        <p:spPr>
          <a:xfrm>
            <a:off x="3124200" y="6448252"/>
            <a:ext cx="2895600" cy="365125"/>
          </a:xfrm>
        </p:spPr>
        <p:txBody>
          <a:bodyPr/>
          <a:lstStyle/>
          <a:p>
            <a:r>
              <a:rPr lang="de-DE" smtClean="0"/>
              <a:t>Ketsch - Umwelt</a:t>
            </a: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963EE-D5E6-4ED2-8442-A9CC717A0B93}" type="datetime1">
              <a:rPr lang="de-DE" smtClean="0"/>
              <a:pPr/>
              <a:t>29.05.2016</a:t>
            </a:fld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DE7413F4-45D7-413D-9EFA-8987E7406FD4}" type="slidenum">
              <a:rPr lang="de-DE" smtClean="0"/>
              <a:pPr/>
              <a:t>46</a:t>
            </a:fld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6948264" y="0"/>
            <a:ext cx="2195736" cy="24928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Inhaltsplatzhalter 6" descr="Bild1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457200" y="260648"/>
            <a:ext cx="8229600" cy="5868652"/>
          </a:xfrm>
          <a:prstGeom prst="ellipse">
            <a:avLst/>
          </a:prstGeom>
          <a:ln w="190500" cap="rnd">
            <a:solidFill>
              <a:srgbClr val="92D05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Rechteck 8"/>
          <p:cNvSpPr/>
          <p:nvPr/>
        </p:nvSpPr>
        <p:spPr>
          <a:xfrm>
            <a:off x="1799692" y="3969060"/>
            <a:ext cx="587212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7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entury Gothic" pitchFamily="34" charset="0"/>
              </a:rPr>
              <a:t>Vielen Dank!</a:t>
            </a:r>
            <a:endParaRPr lang="de-DE" sz="7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Century Gothic" pitchFamily="34" charset="0"/>
              </a:rPr>
              <a:t>Agenda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400" dirty="0" smtClean="0">
                <a:latin typeface="Century Gothic" pitchFamily="34" charset="0"/>
              </a:rPr>
              <a:t>Begrüßung</a:t>
            </a:r>
          </a:p>
          <a:p>
            <a:endParaRPr lang="de-DE" sz="2400" dirty="0" smtClean="0"/>
          </a:p>
          <a:p>
            <a:r>
              <a:rPr lang="de-DE" sz="2400" b="1" dirty="0" smtClean="0">
                <a:solidFill>
                  <a:schemeClr val="accent3">
                    <a:lumMod val="50000"/>
                  </a:schemeClr>
                </a:solidFill>
              </a:rPr>
              <a:t>Vorstellung: Themengruppe Rheininsel Ketsch des Umweltstammtisch e.V.</a:t>
            </a:r>
            <a:endParaRPr lang="de-DE" sz="2400" b="1" dirty="0" smtClean="0">
              <a:solidFill>
                <a:schemeClr val="accent3">
                  <a:lumMod val="50000"/>
                </a:schemeClr>
              </a:solidFill>
              <a:latin typeface="Century Gothic" pitchFamily="34" charset="0"/>
            </a:endParaRPr>
          </a:p>
          <a:p>
            <a:pPr>
              <a:buNone/>
            </a:pPr>
            <a:endParaRPr lang="de-DE" sz="2400" dirty="0" smtClean="0">
              <a:latin typeface="Century Gothic" pitchFamily="34" charset="0"/>
            </a:endParaRPr>
          </a:p>
          <a:p>
            <a:r>
              <a:rPr lang="de-DE" sz="2400" dirty="0" smtClean="0">
                <a:latin typeface="Century Gothic" pitchFamily="34" charset="0"/>
              </a:rPr>
              <a:t>Zusammenarbeit</a:t>
            </a:r>
          </a:p>
          <a:p>
            <a:pPr lvl="1"/>
            <a:r>
              <a:rPr lang="de-DE" sz="1800" dirty="0" smtClean="0">
                <a:latin typeface="Century Gothic" pitchFamily="34" charset="0"/>
              </a:rPr>
              <a:t>gegenseitige Interessen und Erwartungen</a:t>
            </a:r>
          </a:p>
          <a:p>
            <a:pPr lvl="1"/>
            <a:r>
              <a:rPr lang="de-DE" sz="1800" dirty="0" smtClean="0"/>
              <a:t>Kommunikationswege</a:t>
            </a:r>
            <a:endParaRPr lang="de-DE" sz="1800" dirty="0" smtClean="0">
              <a:latin typeface="Century Gothic" pitchFamily="34" charset="0"/>
            </a:endParaRPr>
          </a:p>
          <a:p>
            <a:pPr lvl="1">
              <a:buNone/>
            </a:pPr>
            <a:endParaRPr lang="de-DE" sz="1800" dirty="0" smtClean="0">
              <a:latin typeface="Century Gothic" pitchFamily="34" charset="0"/>
            </a:endParaRPr>
          </a:p>
          <a:p>
            <a:r>
              <a:rPr lang="de-DE" sz="2400" dirty="0" smtClean="0"/>
              <a:t>Fragenliste und Themengebiete</a:t>
            </a:r>
          </a:p>
          <a:p>
            <a:pPr lvl="1"/>
            <a:r>
              <a:rPr lang="de-DE" sz="2000" dirty="0" smtClean="0"/>
              <a:t>mögliche gemeinsame Aktionen und Projekte</a:t>
            </a:r>
          </a:p>
          <a:p>
            <a:endParaRPr lang="de-DE" sz="2400" dirty="0" smtClean="0"/>
          </a:p>
          <a:p>
            <a:endParaRPr lang="de-DE" sz="3600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8B32B-FFBE-4EB4-9722-B63AC351C9AB}" type="datetime1">
              <a:rPr lang="de-DE" smtClean="0"/>
              <a:pPr/>
              <a:t>29.05.2016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DE7413F4-45D7-413D-9EFA-8987E7406FD4}" type="slidenum">
              <a:rPr lang="de-DE" smtClean="0"/>
              <a:pPr/>
              <a:t>5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 smtClean="0"/>
              <a:t>  Themengruppe: Rheininsel Ketsch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D483A-BAE1-46EC-9DE9-703B752190EB}" type="datetime1">
              <a:rPr lang="de-DE" smtClean="0"/>
              <a:pPr/>
              <a:t>29.05.2016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DE7413F4-45D7-413D-9EFA-8987E7406FD4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1026" name="Picture 2" descr="https://image.jimcdn.com/app/cms/image/transf/none/path/s17c87113b7dc6fb2/image/i993c3848b1bad0a5/version/1461790664/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516" y="1304764"/>
            <a:ext cx="8764132" cy="399644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28624" t="17836" r="42471" b="17196"/>
          <a:stretch>
            <a:fillRect/>
          </a:stretch>
        </p:blipFill>
        <p:spPr bwMode="auto">
          <a:xfrm>
            <a:off x="7139136" y="4319036"/>
            <a:ext cx="1547664" cy="1964343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10811" t="24899" r="53613" b="33266"/>
          <a:stretch>
            <a:fillRect/>
          </a:stretch>
        </p:blipFill>
        <p:spPr bwMode="auto">
          <a:xfrm>
            <a:off x="683568" y="4643713"/>
            <a:ext cx="1980220" cy="131499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 l="40272" t="38680" r="47221" b="44677"/>
          <a:stretch>
            <a:fillRect/>
          </a:stretch>
        </p:blipFill>
        <p:spPr bwMode="auto">
          <a:xfrm>
            <a:off x="3000251" y="4944931"/>
            <a:ext cx="2000506" cy="1503321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10" name="Grafik 9" descr="Themengruppe_RI_2016_04_17.jp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5367604" y="4293096"/>
            <a:ext cx="1436644" cy="1915525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11" name="Textfeld 10"/>
          <p:cNvSpPr txBox="1"/>
          <p:nvPr/>
        </p:nvSpPr>
        <p:spPr>
          <a:xfrm>
            <a:off x="359532" y="5697252"/>
            <a:ext cx="2916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>
                <a:solidFill>
                  <a:srgbClr val="006600"/>
                </a:solidFill>
              </a:rPr>
              <a:t>Fragenkatalog</a:t>
            </a:r>
            <a:endParaRPr lang="de-DE" sz="3200" dirty="0">
              <a:solidFill>
                <a:srgbClr val="0066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915816" y="4392397"/>
            <a:ext cx="2916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>
                <a:solidFill>
                  <a:srgbClr val="006600"/>
                </a:solidFill>
              </a:rPr>
              <a:t>Artenvielfalt</a:t>
            </a:r>
            <a:endParaRPr lang="de-DE" sz="3200" dirty="0">
              <a:solidFill>
                <a:srgbClr val="006600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346086" y="3708321"/>
            <a:ext cx="2916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>
                <a:solidFill>
                  <a:srgbClr val="006600"/>
                </a:solidFill>
              </a:rPr>
              <a:t>Beobachtung</a:t>
            </a:r>
            <a:endParaRPr lang="de-DE" sz="3200" dirty="0">
              <a:solidFill>
                <a:srgbClr val="0066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Besichtigungen</a:t>
            </a:r>
            <a:endParaRPr lang="de-DE" dirty="0"/>
          </a:p>
        </p:txBody>
      </p:sp>
      <p:pic>
        <p:nvPicPr>
          <p:cNvPr id="6" name="Inhaltsplatzhalter 5" descr="IMG_3918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733282" y="1161268"/>
            <a:ext cx="7871166" cy="5247444"/>
          </a:xfrm>
          <a:ln>
            <a:solidFill>
              <a:srgbClr val="00B050"/>
            </a:solidFill>
          </a:ln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D483A-BAE1-46EC-9DE9-703B752190EB}" type="datetime1">
              <a:rPr lang="de-DE" smtClean="0"/>
              <a:pPr/>
              <a:t>29.05.2016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DE7413F4-45D7-413D-9EFA-8987E7406FD4}" type="slidenum">
              <a:rPr lang="de-DE" smtClean="0"/>
              <a:pPr/>
              <a:t>7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58 Pflanzen, 13 Pilze, 97 Tiere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-508" y="6264191"/>
            <a:ext cx="2634448" cy="391968"/>
          </a:xfrm>
        </p:spPr>
        <p:txBody>
          <a:bodyPr/>
          <a:lstStyle/>
          <a:p>
            <a:fld id="{312D483A-BAE1-46EC-9DE9-703B752190EB}" type="datetime1">
              <a:rPr lang="de-DE" smtClean="0"/>
              <a:pPr/>
              <a:t>29.05.2016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337176" y="6303731"/>
            <a:ext cx="2133600" cy="365125"/>
          </a:xfrm>
        </p:spPr>
        <p:txBody>
          <a:bodyPr/>
          <a:lstStyle/>
          <a:p>
            <a:r>
              <a:rPr lang="de-DE" smtClean="0"/>
              <a:t>Seite </a:t>
            </a:r>
            <a:fld id="{DE7413F4-45D7-413D-9EFA-8987E7406FD4}" type="slidenum">
              <a:rPr lang="de-DE" smtClean="0"/>
              <a:pPr/>
              <a:t>8</a:t>
            </a:fld>
            <a:endParaRPr lang="de-DE" dirty="0"/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 cstate="print"/>
          <a:srcRect l="40297" t="21875" r="47196" b="20476"/>
          <a:stretch>
            <a:fillRect/>
          </a:stretch>
        </p:blipFill>
        <p:spPr bwMode="auto">
          <a:xfrm>
            <a:off x="-508" y="1133592"/>
            <a:ext cx="2000506" cy="520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3" cstate="print"/>
          <a:srcRect l="40272" t="38680" r="47221" b="24899"/>
          <a:stretch>
            <a:fillRect/>
          </a:stretch>
        </p:blipFill>
        <p:spPr bwMode="auto">
          <a:xfrm>
            <a:off x="1999998" y="1133591"/>
            <a:ext cx="2000506" cy="3289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4" cstate="print"/>
          <a:srcRect l="39995" t="16447" r="52783" b="42982"/>
          <a:stretch>
            <a:fillRect/>
          </a:stretch>
        </p:blipFill>
        <p:spPr bwMode="auto">
          <a:xfrm>
            <a:off x="7989240" y="1133592"/>
            <a:ext cx="1155268" cy="3664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/>
          <a:srcRect l="39995" t="66394" r="47221" b="18891"/>
          <a:stretch>
            <a:fillRect/>
          </a:stretch>
        </p:blipFill>
        <p:spPr bwMode="auto">
          <a:xfrm>
            <a:off x="4000504" y="3770162"/>
            <a:ext cx="2009839" cy="1306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5" cstate="print"/>
          <a:srcRect l="37771" t="40649" r="45553" b="40689"/>
          <a:stretch>
            <a:fillRect/>
          </a:stretch>
        </p:blipFill>
        <p:spPr bwMode="auto">
          <a:xfrm>
            <a:off x="3988228" y="5076461"/>
            <a:ext cx="2000506" cy="126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7"/>
          <p:cNvPicPr>
            <a:picLocks noChangeAspect="1" noChangeArrowheads="1"/>
          </p:cNvPicPr>
          <p:nvPr/>
        </p:nvPicPr>
        <p:blipFill>
          <a:blip r:embed="rId6" cstate="print"/>
          <a:srcRect l="36937" t="26868" r="46109" b="32416"/>
          <a:stretch>
            <a:fillRect/>
          </a:stretch>
        </p:blipFill>
        <p:spPr bwMode="auto">
          <a:xfrm>
            <a:off x="4000504" y="1124744"/>
            <a:ext cx="1988230" cy="2696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6" cstate="print"/>
          <a:srcRect l="36937" t="76874" r="46109" b="6034"/>
          <a:stretch>
            <a:fillRect/>
          </a:stretch>
        </p:blipFill>
        <p:spPr bwMode="auto">
          <a:xfrm>
            <a:off x="2009331" y="4423312"/>
            <a:ext cx="1991173" cy="1133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6" name="Picture 8"/>
          <p:cNvPicPr>
            <a:picLocks noChangeAspect="1" noChangeArrowheads="1"/>
          </p:cNvPicPr>
          <p:nvPr/>
        </p:nvPicPr>
        <p:blipFill>
          <a:blip r:embed="rId7" cstate="print"/>
          <a:srcRect l="37215" t="16447" r="46109" b="6688"/>
          <a:stretch>
            <a:fillRect/>
          </a:stretch>
        </p:blipFill>
        <p:spPr bwMode="auto">
          <a:xfrm>
            <a:off x="5988734" y="1133591"/>
            <a:ext cx="2000506" cy="520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7" name="Picture 9"/>
          <p:cNvPicPr>
            <a:picLocks noChangeAspect="1" noChangeArrowheads="1"/>
          </p:cNvPicPr>
          <p:nvPr/>
        </p:nvPicPr>
        <p:blipFill>
          <a:blip r:embed="rId8" cstate="print"/>
          <a:srcRect l="5252" t="40649" r="43607" b="26679"/>
          <a:stretch>
            <a:fillRect/>
          </a:stretch>
        </p:blipFill>
        <p:spPr bwMode="auto">
          <a:xfrm>
            <a:off x="1999998" y="5556856"/>
            <a:ext cx="2172532" cy="783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8" name="Picture 10"/>
          <p:cNvPicPr>
            <a:picLocks noChangeAspect="1" noChangeArrowheads="1"/>
          </p:cNvPicPr>
          <p:nvPr/>
        </p:nvPicPr>
        <p:blipFill>
          <a:blip r:embed="rId9" cstate="print"/>
          <a:srcRect l="16370" t="20597" r="63769" b="32443"/>
          <a:stretch>
            <a:fillRect/>
          </a:stretch>
        </p:blipFill>
        <p:spPr bwMode="auto">
          <a:xfrm>
            <a:off x="7989240" y="4798162"/>
            <a:ext cx="1155268" cy="154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Facebook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sz="1800" dirty="0" smtClean="0"/>
              <a:t>413 bis 12.156 </a:t>
            </a:r>
            <a:r>
              <a:rPr lang="de-DE" sz="1800" dirty="0" smtClean="0"/>
              <a:t>erreichte Personen</a:t>
            </a:r>
            <a:endParaRPr lang="de-DE" sz="18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D483A-BAE1-46EC-9DE9-703B752190EB}" type="datetime1">
              <a:rPr lang="de-DE" smtClean="0"/>
              <a:pPr/>
              <a:t>29.05.2016</a:t>
            </a:fld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DE7413F4-45D7-413D-9EFA-8987E7406FD4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15516" y="1232756"/>
            <a:ext cx="7416317" cy="4188038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922150" y="1600201"/>
            <a:ext cx="2988332" cy="2556284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724128" y="4325565"/>
            <a:ext cx="2376264" cy="2448272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0</TotalTime>
  <Words>420</Words>
  <Application>Microsoft Office PowerPoint</Application>
  <PresentationFormat>Bildschirmpräsentation (4:3)</PresentationFormat>
  <Paragraphs>207</Paragraphs>
  <Slides>46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46</vt:i4>
      </vt:variant>
    </vt:vector>
  </HeadingPairs>
  <TitlesOfParts>
    <vt:vector size="47" baseType="lpstr">
      <vt:lpstr>Larissa-Design</vt:lpstr>
      <vt:lpstr>Folie 1</vt:lpstr>
      <vt:lpstr>Folie 2</vt:lpstr>
      <vt:lpstr>Agenda</vt:lpstr>
      <vt:lpstr>Themen</vt:lpstr>
      <vt:lpstr>Agenda</vt:lpstr>
      <vt:lpstr>  Themengruppe: Rheininsel Ketsch</vt:lpstr>
      <vt:lpstr>Besichtigungen</vt:lpstr>
      <vt:lpstr>58 Pflanzen, 13 Pilze, 97 Tiere</vt:lpstr>
      <vt:lpstr>Facebook  413 bis 12.156 erreichte Personen</vt:lpstr>
      <vt:lpstr>www.rheininsel-ketsch.de</vt:lpstr>
      <vt:lpstr>Beobachtungen</vt:lpstr>
      <vt:lpstr>Folie 12</vt:lpstr>
      <vt:lpstr>Folie 13</vt:lpstr>
      <vt:lpstr>Agenda</vt:lpstr>
      <vt:lpstr>Zusammenarbeit</vt:lpstr>
      <vt:lpstr>Fragenliste und Themengebiete</vt:lpstr>
      <vt:lpstr>Zugang: Schranke</vt:lpstr>
      <vt:lpstr>Zugang: Autos?</vt:lpstr>
      <vt:lpstr>Zugang: Wege</vt:lpstr>
      <vt:lpstr>Müll</vt:lpstr>
      <vt:lpstr>Morcheln, Bärlauch</vt:lpstr>
      <vt:lpstr>Folie 22</vt:lpstr>
      <vt:lpstr>Folie 23</vt:lpstr>
      <vt:lpstr>Folie 24</vt:lpstr>
      <vt:lpstr>Folie 25</vt:lpstr>
      <vt:lpstr>Waldnutzung</vt:lpstr>
      <vt:lpstr>Langfristige Konzepte</vt:lpstr>
      <vt:lpstr>PuE-Plan, FEW, Managementplan</vt:lpstr>
      <vt:lpstr>Eichenaufforstung</vt:lpstr>
      <vt:lpstr>Eschen-/Ulmensterben</vt:lpstr>
      <vt:lpstr>Wiesen</vt:lpstr>
      <vt:lpstr>Wiesen</vt:lpstr>
      <vt:lpstr>Stufiger Waldrand</vt:lpstr>
      <vt:lpstr>Stufiger Waldrand</vt:lpstr>
      <vt:lpstr>Wenig Schäden (2016, Otterstätterweg)</vt:lpstr>
      <vt:lpstr>Große Schäden (gr. Blöße 2016)</vt:lpstr>
      <vt:lpstr>Große Schäden (HeidelbergerAllee  2014)</vt:lpstr>
      <vt:lpstr>Große Schäden (Schwetzinger Allee  2016)</vt:lpstr>
      <vt:lpstr>Holzmengen</vt:lpstr>
      <vt:lpstr>Wildreben</vt:lpstr>
      <vt:lpstr>Standorte</vt:lpstr>
      <vt:lpstr>Wildrebe</vt:lpstr>
      <vt:lpstr>Wildrebe Schutzzone</vt:lpstr>
      <vt:lpstr>Wildrebe Schutzzone</vt:lpstr>
      <vt:lpstr>Weitere Themen</vt:lpstr>
      <vt:lpstr>Folie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Nikolaus_2</dc:creator>
  <cp:lastModifiedBy>Nikolaus_2</cp:lastModifiedBy>
  <cp:revision>104</cp:revision>
  <dcterms:created xsi:type="dcterms:W3CDTF">2014-10-25T09:11:12Z</dcterms:created>
  <dcterms:modified xsi:type="dcterms:W3CDTF">2016-05-29T13:23:07Z</dcterms:modified>
</cp:coreProperties>
</file>